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2" d="100"/>
          <a:sy n="102" d="100"/>
        </p:scale>
        <p:origin x="-2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90A0512A-A0E1-43FB-B399-DBCEF213D9CC}" type="datetimeFigureOut">
              <a:rPr lang="ru-RU" smtClean="0"/>
              <a:t>07.01.2017</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59B68676-5B32-43AB-9288-A321613C614B}"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0A0512A-A0E1-43FB-B399-DBCEF213D9CC}" type="datetimeFigureOut">
              <a:rPr lang="ru-RU" smtClean="0"/>
              <a:t>07.01.2017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B68676-5B32-43AB-9288-A321613C614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0A0512A-A0E1-43FB-B399-DBCEF213D9CC}" type="datetimeFigureOut">
              <a:rPr lang="ru-RU" smtClean="0"/>
              <a:t>07.01.2017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9B68676-5B32-43AB-9288-A321613C614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90A0512A-A0E1-43FB-B399-DBCEF213D9CC}" type="datetimeFigureOut">
              <a:rPr lang="ru-RU" smtClean="0"/>
              <a:t>07.01.2017</a:t>
            </a:fld>
            <a:endParaRPr lang="ru-RU"/>
          </a:p>
        </p:txBody>
      </p:sp>
      <p:sp>
        <p:nvSpPr>
          <p:cNvPr id="9" name="Номер слайда 8"/>
          <p:cNvSpPr>
            <a:spLocks noGrp="1"/>
          </p:cNvSpPr>
          <p:nvPr>
            <p:ph type="sldNum" sz="quarter" idx="15"/>
          </p:nvPr>
        </p:nvSpPr>
        <p:spPr/>
        <p:txBody>
          <a:bodyPr rtlCol="0"/>
          <a:lstStyle/>
          <a:p>
            <a:fld id="{59B68676-5B32-43AB-9288-A321613C614B}"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90A0512A-A0E1-43FB-B399-DBCEF213D9CC}" type="datetimeFigureOut">
              <a:rPr lang="ru-RU" smtClean="0"/>
              <a:t>07.01.2017</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59B68676-5B32-43AB-9288-A321613C614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90A0512A-A0E1-43FB-B399-DBCEF213D9CC}" type="datetimeFigureOut">
              <a:rPr lang="ru-RU" smtClean="0"/>
              <a:t>07.01.2017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9B68676-5B32-43AB-9288-A321613C614B}" type="slidenum">
              <a:rPr lang="ru-RU" smtClean="0"/>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90A0512A-A0E1-43FB-B399-DBCEF213D9CC}" type="datetimeFigureOut">
              <a:rPr lang="ru-RU" smtClean="0"/>
              <a:t>07.01.2017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9B68676-5B32-43AB-9288-A321613C614B}" type="slidenum">
              <a:rPr lang="ru-RU" smtClean="0"/>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90A0512A-A0E1-43FB-B399-DBCEF213D9CC}" type="datetimeFigureOut">
              <a:rPr lang="ru-RU" smtClean="0"/>
              <a:t>07.01.2017</a:t>
            </a:fld>
            <a:endParaRPr lang="ru-RU"/>
          </a:p>
        </p:txBody>
      </p:sp>
      <p:sp>
        <p:nvSpPr>
          <p:cNvPr id="7" name="Номер слайда 6"/>
          <p:cNvSpPr>
            <a:spLocks noGrp="1"/>
          </p:cNvSpPr>
          <p:nvPr>
            <p:ph type="sldNum" sz="quarter" idx="11"/>
          </p:nvPr>
        </p:nvSpPr>
        <p:spPr/>
        <p:txBody>
          <a:bodyPr rtlCol="0"/>
          <a:lstStyle/>
          <a:p>
            <a:fld id="{59B68676-5B32-43AB-9288-A321613C614B}"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0A0512A-A0E1-43FB-B399-DBCEF213D9CC}" type="datetimeFigureOut">
              <a:rPr lang="ru-RU" smtClean="0"/>
              <a:t>07.01.2017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9B68676-5B32-43AB-9288-A321613C614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90A0512A-A0E1-43FB-B399-DBCEF213D9CC}" type="datetimeFigureOut">
              <a:rPr lang="ru-RU" smtClean="0"/>
              <a:t>07.01.2017</a:t>
            </a:fld>
            <a:endParaRPr lang="ru-RU"/>
          </a:p>
        </p:txBody>
      </p:sp>
      <p:sp>
        <p:nvSpPr>
          <p:cNvPr id="22" name="Номер слайда 21"/>
          <p:cNvSpPr>
            <a:spLocks noGrp="1"/>
          </p:cNvSpPr>
          <p:nvPr>
            <p:ph type="sldNum" sz="quarter" idx="15"/>
          </p:nvPr>
        </p:nvSpPr>
        <p:spPr/>
        <p:txBody>
          <a:bodyPr rtlCol="0"/>
          <a:lstStyle/>
          <a:p>
            <a:fld id="{59B68676-5B32-43AB-9288-A321613C614B}"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90A0512A-A0E1-43FB-B399-DBCEF213D9CC}" type="datetimeFigureOut">
              <a:rPr lang="ru-RU" smtClean="0"/>
              <a:t>07.01.2017</a:t>
            </a:fld>
            <a:endParaRPr lang="ru-RU"/>
          </a:p>
        </p:txBody>
      </p:sp>
      <p:sp>
        <p:nvSpPr>
          <p:cNvPr id="18" name="Номер слайда 17"/>
          <p:cNvSpPr>
            <a:spLocks noGrp="1"/>
          </p:cNvSpPr>
          <p:nvPr>
            <p:ph type="sldNum" sz="quarter" idx="11"/>
          </p:nvPr>
        </p:nvSpPr>
        <p:spPr/>
        <p:txBody>
          <a:bodyPr rtlCol="0"/>
          <a:lstStyle/>
          <a:p>
            <a:fld id="{59B68676-5B32-43AB-9288-A321613C614B}"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90A0512A-A0E1-43FB-B399-DBCEF213D9CC}" type="datetimeFigureOut">
              <a:rPr lang="ru-RU" smtClean="0"/>
              <a:t>07.01.2017</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9B68676-5B32-43AB-9288-A321613C614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28671"/>
            <a:ext cx="7772400" cy="4286280"/>
          </a:xfrm>
        </p:spPr>
        <p:txBody>
          <a:bodyPr>
            <a:normAutofit/>
          </a:bodyPr>
          <a:lstStyle/>
          <a:p>
            <a:r>
              <a:rPr lang="ru-RU" sz="4800" dirty="0" smtClean="0"/>
              <a:t>Рекомендации по адаптации обучения детей с ОВЗ в общеобразовательной школе</a:t>
            </a:r>
            <a:endParaRPr lang="ru-RU" sz="4800" dirty="0"/>
          </a:p>
        </p:txBody>
      </p:sp>
    </p:spTree>
  </p:cSld>
  <p:clrMapOvr>
    <a:masterClrMapping/>
  </p:clrMapOvr>
  <p:transition>
    <p:wheel spokes="2"/>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28604"/>
            <a:ext cx="7467600" cy="6045348"/>
          </a:xfrm>
        </p:spPr>
        <p:txBody>
          <a:bodyPr>
            <a:normAutofit fontScale="92500" lnSpcReduction="10000"/>
          </a:bodyPr>
          <a:lstStyle/>
          <a:p>
            <a:pPr algn="ctr"/>
            <a:r>
              <a:rPr lang="ru-RU" b="1" dirty="0" smtClean="0"/>
              <a:t>Основной ход урока:</a:t>
            </a:r>
            <a:endParaRPr lang="ru-RU" dirty="0" smtClean="0"/>
          </a:p>
          <a:p>
            <a:r>
              <a:rPr lang="ru-RU" b="1" i="1" dirty="0" smtClean="0"/>
              <a:t>Первый вариант работы</a:t>
            </a:r>
            <a:r>
              <a:rPr lang="ru-RU" dirty="0" smtClean="0"/>
              <a:t> – «обычные» дети выполняют задания по карточкам, отрабатывая новую тему. В это время учитель в «доступном» варианте объясняет новую тему детям с ограниченными возможностями здоровья. При этом используются: наглядность (каждое действие или слово должно быть подкреплено картинкой, схемой, карточкой, практическим действием); постепенный переход от одного действия или понятия к другому; постоянное речевое сопровождение со стороны педагога, но не насыщенное, а  краткое и четкое, т.е. речевая информация усваивается в малом объеме.</a:t>
            </a:r>
          </a:p>
          <a:p>
            <a:r>
              <a:rPr lang="ru-RU" dirty="0" smtClean="0"/>
              <a:t>Далее идет закрепление материала. Один или два ребенка выполняют задание перед всем классом. Учитель активно помогает. Потом «особенные» дети выполняют индивидуальные задания, связанные с новой темой, а в это время учитель проверяет задания, выполняемые «обычными» детьми.</a:t>
            </a:r>
          </a:p>
          <a:p>
            <a:endParaRPr lang="ru-RU" dirty="0"/>
          </a:p>
        </p:txBody>
      </p:sp>
    </p:spTree>
  </p:cSld>
  <p:clrMapOvr>
    <a:masterClrMapping/>
  </p:clrMapOvr>
  <p:transition>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85728"/>
            <a:ext cx="7467600" cy="6188224"/>
          </a:xfrm>
        </p:spPr>
        <p:txBody>
          <a:bodyPr/>
          <a:lstStyle/>
          <a:p>
            <a:r>
              <a:rPr lang="ru-RU" b="1" i="1" dirty="0" smtClean="0"/>
              <a:t>Второй вариант</a:t>
            </a:r>
            <a:r>
              <a:rPr lang="ru-RU" dirty="0" smtClean="0"/>
              <a:t> – учитель может приступать к объяснению новой темы для всех учащихся. При этом для общего объяснения нужно выбирать только простые темы, как по своему объему, так и по содержанию материала. Также не забывать про использование алгоритма и наглядности. Далее можно предложить сильным ученикам выполнить индивидуальные задания самостоятельно, а в это время еще раз объяснить более слабым ученикам содержание новой темы, и только потом предложить им самостоятельные задания и переключиться на проверку заданий, выполняемых сильными учениками.</a:t>
            </a:r>
          </a:p>
          <a:p>
            <a:pPr>
              <a:buNone/>
            </a:pPr>
            <a:endParaRPr lang="ru-RU" dirty="0"/>
          </a:p>
        </p:txBody>
      </p:sp>
    </p:spTree>
  </p:cSld>
  <p:clrMapOvr>
    <a:masterClrMapping/>
  </p:clrMapOvr>
  <p:transition>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85728"/>
            <a:ext cx="7467600" cy="6188224"/>
          </a:xfrm>
        </p:spPr>
        <p:txBody>
          <a:bodyPr>
            <a:normAutofit fontScale="92500" lnSpcReduction="20000"/>
          </a:bodyPr>
          <a:lstStyle/>
          <a:p>
            <a:r>
              <a:rPr lang="ru-RU" b="1" dirty="0" smtClean="0"/>
              <a:t>2</a:t>
            </a:r>
            <a:r>
              <a:rPr lang="ru-RU" dirty="0" smtClean="0"/>
              <a:t>. Каждое задание, которое предлагается «особенным» детям, тоже должно отвечать определенному алгоритму действий.</a:t>
            </a:r>
          </a:p>
          <a:p>
            <a:r>
              <a:rPr lang="ru-RU" b="1" i="1" dirty="0" smtClean="0"/>
              <a:t>Устные задания</a:t>
            </a:r>
            <a:r>
              <a:rPr lang="ru-RU" dirty="0" smtClean="0"/>
              <a:t> выполняются по следующему алгоритму:</a:t>
            </a:r>
          </a:p>
          <a:p>
            <a:r>
              <a:rPr lang="ru-RU" dirty="0" smtClean="0"/>
              <a:t>- учитель проговаривает само задание (т.е., что мы будем делать) – дети или один ребенок проговаривают задание после учителя; можно использовать карточки с опорными словами или с опорными предложениями;</a:t>
            </a:r>
          </a:p>
          <a:p>
            <a:r>
              <a:rPr lang="ru-RU" dirty="0" smtClean="0"/>
              <a:t>- учитель проговаривает, как будем выполнять задание: что сначала, что потом, что в результате – дети или ребенок проговаривают за учителем. Здесь нужно использовать карточки с алгоритмом действий, иллюстрации, отражающие алгоритм выполнения заданий, схем, таблиц;</a:t>
            </a:r>
          </a:p>
          <a:p>
            <a:r>
              <a:rPr lang="ru-RU" dirty="0" smtClean="0"/>
              <a:t>- пошаговое выполнение самого задания: снова возвращаемся к тому, с чего начинали выполнение задания – дети выполняют, проверяют вместе с учителем;</a:t>
            </a:r>
          </a:p>
          <a:p>
            <a:r>
              <a:rPr lang="ru-RU" dirty="0" smtClean="0"/>
              <a:t>- итоговая проверка выполнения задания, учет ошибок (проговаривает учитель, потом дети).</a:t>
            </a:r>
          </a:p>
          <a:p>
            <a:endParaRPr lang="ru-RU" dirty="0"/>
          </a:p>
        </p:txBody>
      </p:sp>
    </p:spTree>
  </p:cSld>
  <p:clrMapOvr>
    <a:masterClrMapping/>
  </p:clrMapOvr>
  <p:transition>
    <p:cover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85728"/>
            <a:ext cx="7467600" cy="6188224"/>
          </a:xfrm>
        </p:spPr>
        <p:txBody>
          <a:bodyPr>
            <a:normAutofit fontScale="92500"/>
          </a:bodyPr>
          <a:lstStyle/>
          <a:p>
            <a:r>
              <a:rPr lang="ru-RU" b="1" i="1" dirty="0" smtClean="0"/>
              <a:t>Письменные задания:</a:t>
            </a:r>
            <a:endParaRPr lang="ru-RU" dirty="0" smtClean="0"/>
          </a:p>
          <a:p>
            <a:r>
              <a:rPr lang="ru-RU" dirty="0" smtClean="0"/>
              <a:t>- учитель проговаривает само задание (т.е., что мы будем делать) – дети или один ребенок проговаривают задание после учителя; можно использовать карточки с опорными словами или с опорными предложениями;</a:t>
            </a:r>
          </a:p>
          <a:p>
            <a:r>
              <a:rPr lang="ru-RU" dirty="0" smtClean="0"/>
              <a:t>- детям раздаются карточки с заданием для самостоятельного выполнения (алгоритм действий прописывается в самой карточке или на доске; на стендах в классе имеются таблицы, схемы с алгоритмом выполнения таких заданий);</a:t>
            </a:r>
          </a:p>
          <a:p>
            <a:r>
              <a:rPr lang="ru-RU" dirty="0" smtClean="0"/>
              <a:t>- проверка задания: учитель может индивидуально проверять задание, подходя к каждому ребенку; учитель просит каждого ребенка устно проговорить, что получилось в задании или один ребенок отвечает, все дети смотрят, правильно ли они в своих карточках выполнили это задание; при этом проговариваются все ошибки и способы их устранения.</a:t>
            </a:r>
          </a:p>
          <a:p>
            <a:endParaRPr lang="ru-RU" dirty="0"/>
          </a:p>
        </p:txBody>
      </p:sp>
    </p:spTree>
  </p:cSld>
  <p:clrMapOvr>
    <a:masterClrMapping/>
  </p:clrMapOvr>
  <p:transition>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85728"/>
            <a:ext cx="7467600" cy="6188224"/>
          </a:xfrm>
        </p:spPr>
        <p:txBody>
          <a:bodyPr/>
          <a:lstStyle/>
          <a:p>
            <a:r>
              <a:rPr lang="ru-RU" b="1" dirty="0" smtClean="0"/>
              <a:t>3</a:t>
            </a:r>
            <a:r>
              <a:rPr lang="ru-RU" dirty="0" smtClean="0"/>
              <a:t>. Урок в инклюзивном классе, где есть дети с ограниченными возможностями здоровья, должен предполагать большое количество использования наглядности для упрощения восприятия материала. Причина в том, что дети с интеллектуальными нарушениями при восприятии материала опираются на сохранное у них наглядно-образное мышление. Не могут в полном объеме использовать словесно-логическое мышление, поскольку оно у них нарушено или имеет замедленный характер.</a:t>
            </a:r>
          </a:p>
          <a:p>
            <a:endParaRPr lang="ru-RU" dirty="0"/>
          </a:p>
        </p:txBody>
      </p:sp>
    </p:spTree>
  </p:cSld>
  <p:clrMapOvr>
    <a:masterClrMapping/>
  </p:clrMapOvr>
  <p:transition>
    <p:cover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28604"/>
            <a:ext cx="7467600" cy="6045348"/>
          </a:xfrm>
        </p:spPr>
        <p:txBody>
          <a:bodyPr>
            <a:normAutofit fontScale="62500" lnSpcReduction="20000"/>
          </a:bodyPr>
          <a:lstStyle/>
          <a:p>
            <a:r>
              <a:rPr lang="ru-RU" b="1" dirty="0" smtClean="0"/>
              <a:t>4</a:t>
            </a:r>
            <a:r>
              <a:rPr lang="ru-RU" dirty="0" smtClean="0"/>
              <a:t>. К.Д.Ушинский придавал большое значение наглядному обучению как методу, который должен чаще использоваться на уроках в первоначальный период, так как: во-первых, стимулирует элементарные умственные процессы;</a:t>
            </a:r>
          </a:p>
          <a:p>
            <a:r>
              <a:rPr lang="ru-RU" dirty="0" smtClean="0"/>
              <a:t>во-вторых, развивает устную речь; в-третьих, способствует лучшему закреплению изучаемого материала в памяти учащихся.</a:t>
            </a:r>
          </a:p>
          <a:p>
            <a:r>
              <a:rPr lang="ru-RU" dirty="0" smtClean="0"/>
              <a:t>Что должен учитывать и знать учитель при использовании средств наглядности:</a:t>
            </a:r>
          </a:p>
          <a:p>
            <a:r>
              <a:rPr lang="ru-RU" dirty="0" smtClean="0"/>
              <a:t>- учитывать роль наглядности в решении учебных задач;</a:t>
            </a:r>
          </a:p>
          <a:p>
            <a:r>
              <a:rPr lang="ru-RU" dirty="0" smtClean="0"/>
              <a:t>- учитывать, будут ли понятны данные пособия учащимся;</a:t>
            </a:r>
          </a:p>
          <a:p>
            <a:r>
              <a:rPr lang="ru-RU" dirty="0" smtClean="0"/>
              <a:t>- учитывать функции наглядных пособий в данном учебном процессе:</a:t>
            </a:r>
          </a:p>
          <a:p>
            <a:r>
              <a:rPr lang="ru-RU" dirty="0" smtClean="0"/>
              <a:t>наглядные пособия могут использоваться для создания у учащихся конкретных представлений об изучаемом предмете, явлении или событии; наглядные пособия могут использоваться для каких-либо с ними действий; наглядные пособия могут использоваться как наглядная опора абстрактных понятий;</a:t>
            </a:r>
          </a:p>
          <a:p>
            <a:r>
              <a:rPr lang="ru-RU" dirty="0" smtClean="0"/>
              <a:t>- знать возрастные и индивидуальные особенности учащихся: наглядный материал должен быть ярким и интересным, но не должно быть избытка наглядности, потому что низкий объем восприятия и внимания у детей с нарушением интеллекта не позволит изучить каждое пособие досконально;</a:t>
            </a:r>
          </a:p>
          <a:p>
            <a:r>
              <a:rPr lang="ru-RU" dirty="0" smtClean="0"/>
              <a:t>- учитывать уровень знаний учащихся о познаваемом объекте: использовать только те пособия, которые будут детям понятны и только в том объеме, в котором изучена тема;</a:t>
            </a:r>
          </a:p>
          <a:p>
            <a:r>
              <a:rPr lang="ru-RU" dirty="0" smtClean="0"/>
              <a:t>- наглядный материал должен способствовать познанию, а не простому пассивному разглядыванию картин или предметов.</a:t>
            </a:r>
          </a:p>
          <a:p>
            <a:endParaRPr lang="ru-RU" dirty="0"/>
          </a:p>
        </p:txBody>
      </p:sp>
    </p:spTree>
  </p:cSld>
  <p:clrMapOvr>
    <a:masterClrMapping/>
  </p:clrMapOvr>
  <p:transition>
    <p:cover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00042"/>
            <a:ext cx="7467600" cy="5973910"/>
          </a:xfrm>
        </p:spPr>
        <p:txBody>
          <a:bodyPr>
            <a:normAutofit fontScale="85000" lnSpcReduction="10000"/>
          </a:bodyPr>
          <a:lstStyle/>
          <a:p>
            <a:r>
              <a:rPr lang="ru-RU" b="1" dirty="0" smtClean="0"/>
              <a:t>5.</a:t>
            </a:r>
            <a:r>
              <a:rPr lang="ru-RU" dirty="0" smtClean="0"/>
              <a:t> Одно из основных требований к уроку – это учет слабого внимания детей с ограниченными возможностями здоровья, их истощаемости и пресыщения однообразной деятельностью. Поэтому на уроке учитель должен</a:t>
            </a:r>
          </a:p>
          <a:p>
            <a:r>
              <a:rPr lang="ru-RU" i="1" dirty="0" smtClean="0"/>
              <a:t>менять разные виды деятельности</a:t>
            </a:r>
            <a:r>
              <a:rPr lang="ru-RU" dirty="0" smtClean="0"/>
              <a:t>:</a:t>
            </a:r>
          </a:p>
          <a:p>
            <a:r>
              <a:rPr lang="ru-RU" dirty="0" smtClean="0"/>
              <a:t>а) начинать урок лучше с заданий, которые тренируют память, внимание;</a:t>
            </a:r>
          </a:p>
          <a:p>
            <a:r>
              <a:rPr lang="ru-RU" dirty="0" smtClean="0"/>
              <a:t>б) сложные интеллектуальные задания использовать только в середине урока;</a:t>
            </a:r>
          </a:p>
          <a:p>
            <a:r>
              <a:rPr lang="ru-RU" dirty="0" smtClean="0"/>
              <a:t>в) чередовать задания, связанные с обучением, и задания, имеющие только коррекционную направленность (зрительная гимнастика, использование заданий на развитие мелкой моторики, развитие восприятия и мышления);</a:t>
            </a:r>
          </a:p>
          <a:p>
            <a:r>
              <a:rPr lang="ru-RU" dirty="0" smtClean="0"/>
              <a:t>г) использовать сюрпризные, игровые моменты, моменты соревнования, интриги, ролевые игры, мини-постановки (т.е. всю ту деятельность, которая затрагивает эмоции детей и связывает знания с жизнью).</a:t>
            </a:r>
          </a:p>
          <a:p>
            <a:pPr>
              <a:buNone/>
            </a:pPr>
            <a:r>
              <a:rPr lang="ru-RU" dirty="0" smtClean="0"/>
              <a:t> </a:t>
            </a:r>
          </a:p>
          <a:p>
            <a:endParaRPr lang="ru-RU" dirty="0"/>
          </a:p>
        </p:txBody>
      </p:sp>
    </p:spTree>
  </p:cSld>
  <p:clrMapOvr>
    <a:masterClrMapping/>
  </p:clrMapOvr>
  <p:transition>
    <p:comb/>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Спасибо за внимание !</a:t>
            </a:r>
            <a:endParaRPr lang="ru-RU"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32770" name="Picture 2" descr="http://7detsad.ucoz.ru/novosti/kniga-v-kepke-768x704.gif"/>
          <p:cNvPicPr>
            <a:picLocks noChangeAspect="1" noChangeArrowheads="1"/>
          </p:cNvPicPr>
          <p:nvPr/>
        </p:nvPicPr>
        <p:blipFill>
          <a:blip r:embed="rId2"/>
          <a:srcRect/>
          <a:stretch>
            <a:fillRect/>
          </a:stretch>
        </p:blipFill>
        <p:spPr bwMode="auto">
          <a:xfrm>
            <a:off x="1500166" y="1357298"/>
            <a:ext cx="6500858" cy="5500702"/>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226196"/>
          </a:xfrm>
        </p:spPr>
        <p:txBody>
          <a:bodyPr>
            <a:normAutofit fontScale="90000"/>
          </a:bodyPr>
          <a:lstStyle/>
          <a:p>
            <a:r>
              <a:rPr lang="ru-RU" sz="3100" b="1" i="1" dirty="0" smtClean="0"/>
              <a:t>- КНИГИ  </a:t>
            </a:r>
            <a:br>
              <a:rPr lang="ru-RU" sz="3100" b="1" i="1" dirty="0" smtClean="0"/>
            </a:br>
            <a:r>
              <a:rPr lang="ru-RU" sz="3100" b="1" i="1" dirty="0" smtClean="0"/>
              <a:t/>
            </a:r>
            <a:br>
              <a:rPr lang="ru-RU" sz="3100" b="1" i="1" dirty="0" smtClean="0"/>
            </a:br>
            <a:r>
              <a:rPr lang="ru-RU" sz="3100" b="1" i="1" dirty="0" smtClean="0"/>
              <a:t>- ПЛАНИРОВАНИЕ РАБОТЫ В КЛАССЕ  </a:t>
            </a:r>
            <a:br>
              <a:rPr lang="ru-RU" sz="3100" b="1" i="1" dirty="0" smtClean="0"/>
            </a:br>
            <a:r>
              <a:rPr lang="ru-RU" sz="3100" b="1" i="1" dirty="0" smtClean="0"/>
              <a:t/>
            </a:r>
            <a:br>
              <a:rPr lang="ru-RU" sz="3100" b="1" i="1" dirty="0" smtClean="0"/>
            </a:br>
            <a:r>
              <a:rPr lang="ru-RU" sz="3100" b="1" i="1" dirty="0" smtClean="0"/>
              <a:t>- ФОРМУЛИРОВКА ЗАДАНИЙ  </a:t>
            </a:r>
            <a:br>
              <a:rPr lang="ru-RU" sz="3100" b="1" i="1" dirty="0" smtClean="0"/>
            </a:br>
            <a:r>
              <a:rPr lang="ru-RU" sz="3100" b="1" i="1" dirty="0" smtClean="0"/>
              <a:t/>
            </a:r>
            <a:br>
              <a:rPr lang="ru-RU" sz="3100" b="1" i="1" dirty="0" smtClean="0"/>
            </a:br>
            <a:r>
              <a:rPr lang="ru-RU" sz="3100" b="1" i="1" dirty="0" smtClean="0"/>
              <a:t>- ОЦЕНКА  </a:t>
            </a:r>
            <a:br>
              <a:rPr lang="ru-RU" sz="3100" b="1" i="1" dirty="0" smtClean="0"/>
            </a:br>
            <a:r>
              <a:rPr lang="ru-RU" sz="3100" b="1" i="1" dirty="0" smtClean="0"/>
              <a:t/>
            </a:r>
            <a:br>
              <a:rPr lang="ru-RU" sz="3100" b="1" i="1" dirty="0" smtClean="0"/>
            </a:br>
            <a:r>
              <a:rPr lang="ru-RU" sz="3100" b="1" i="1" dirty="0" smtClean="0"/>
              <a:t>- ТИПИЧНЫЕ ОШИБОЧНЫЕ ПОЗИЦИИ В ОЦЕНИВАНИИ УЧАЩИХСЯ </a:t>
            </a:r>
            <a:r>
              <a:rPr lang="ru-RU" sz="3600" dirty="0" smtClean="0"/>
              <a:t/>
            </a:r>
            <a:br>
              <a:rPr lang="ru-RU" sz="3600" dirty="0" smtClean="0"/>
            </a:br>
            <a:r>
              <a:rPr lang="ru-RU" sz="3600" dirty="0" smtClean="0"/>
              <a:t> </a:t>
            </a:r>
            <a:r>
              <a:rPr lang="ru-RU" dirty="0" smtClean="0"/>
              <a:t/>
            </a:r>
            <a:br>
              <a:rPr lang="ru-RU" dirty="0" smtClean="0"/>
            </a:br>
            <a:r>
              <a:rPr lang="ru-RU" dirty="0" smtClean="0"/>
              <a:t> </a:t>
            </a:r>
            <a:br>
              <a:rPr lang="ru-RU" dirty="0" smtClean="0"/>
            </a:br>
            <a:endParaRPr lang="ru-RU" dirty="0"/>
          </a:p>
        </p:txBody>
      </p:sp>
    </p:spTree>
  </p:cSld>
  <p:clrMapOvr>
    <a:masterClrMapping/>
  </p:clrMapOvr>
  <p:transition>
    <p:wheel spokes="3"/>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725470"/>
          </a:xfrm>
        </p:spPr>
        <p:txBody>
          <a:bodyPr>
            <a:normAutofit/>
          </a:bodyPr>
          <a:lstStyle/>
          <a:p>
            <a:pPr algn="ctr"/>
            <a:r>
              <a:rPr lang="ru-RU" sz="1800" b="1" dirty="0" smtClean="0"/>
              <a:t>Для повышения эффективности  обучения учащихся</a:t>
            </a:r>
            <a:r>
              <a:rPr lang="ru-RU" sz="1800" dirty="0" smtClean="0"/>
              <a:t/>
            </a:r>
            <a:br>
              <a:rPr lang="ru-RU" sz="1800" dirty="0" smtClean="0"/>
            </a:br>
            <a:r>
              <a:rPr lang="ru-RU" sz="1800" b="1" dirty="0" smtClean="0"/>
              <a:t> с ОВЗ создаются специальные условия:</a:t>
            </a:r>
            <a:endParaRPr lang="ru-RU" sz="1800" dirty="0"/>
          </a:p>
        </p:txBody>
      </p:sp>
      <p:sp>
        <p:nvSpPr>
          <p:cNvPr id="3" name="Содержимое 2"/>
          <p:cNvSpPr>
            <a:spLocks noGrp="1"/>
          </p:cNvSpPr>
          <p:nvPr>
            <p:ph sz="quarter" idx="1"/>
          </p:nvPr>
        </p:nvSpPr>
        <p:spPr>
          <a:xfrm>
            <a:off x="457200" y="1142984"/>
            <a:ext cx="7467600" cy="5330968"/>
          </a:xfrm>
        </p:spPr>
        <p:txBody>
          <a:bodyPr>
            <a:normAutofit fontScale="62500" lnSpcReduction="20000"/>
          </a:bodyPr>
          <a:lstStyle/>
          <a:p>
            <a:r>
              <a:rPr lang="ru-RU" dirty="0" smtClean="0"/>
              <a:t>1</a:t>
            </a:r>
            <a:r>
              <a:rPr lang="ru-RU" b="1" dirty="0" smtClean="0"/>
              <a:t>.</a:t>
            </a:r>
            <a:r>
              <a:rPr lang="ru-RU" dirty="0" smtClean="0"/>
              <a:t> Индивидуальная помощь в случаях затруднения.</a:t>
            </a:r>
          </a:p>
          <a:p>
            <a:r>
              <a:rPr lang="ru-RU" dirty="0" smtClean="0"/>
              <a:t>2. Дополнительные многократные упражнения для закрепления материала.</a:t>
            </a:r>
          </a:p>
          <a:p>
            <a:r>
              <a:rPr lang="ru-RU" dirty="0" smtClean="0"/>
              <a:t>3. Более частое использование наглядных дидактических пособий и индивидуальных карточек.</a:t>
            </a:r>
          </a:p>
          <a:p>
            <a:r>
              <a:rPr lang="ru-RU" dirty="0" smtClean="0"/>
              <a:t>4. Вариативные приемы </a:t>
            </a:r>
            <a:r>
              <a:rPr lang="ru-RU" dirty="0" smtClean="0"/>
              <a:t>обучения (например)</a:t>
            </a:r>
          </a:p>
          <a:p>
            <a:r>
              <a:rPr lang="ru-RU" dirty="0" smtClean="0"/>
              <a:t>5. Введение </a:t>
            </a:r>
            <a:r>
              <a:rPr lang="ru-RU" dirty="0" err="1" smtClean="0"/>
              <a:t>физминуток</a:t>
            </a:r>
            <a:r>
              <a:rPr lang="ru-RU" dirty="0" smtClean="0"/>
              <a:t> через 15-20 минут урока.</a:t>
            </a:r>
          </a:p>
          <a:p>
            <a:r>
              <a:rPr lang="ru-RU" dirty="0" smtClean="0"/>
              <a:t>6.  Создание ситуации успеха на занятии.</a:t>
            </a:r>
          </a:p>
          <a:p>
            <a:r>
              <a:rPr lang="ru-RU" dirty="0" smtClean="0"/>
              <a:t>7. Благоприятный психологический климат на уроке. Опора на эмоциональное восприятие.</a:t>
            </a:r>
          </a:p>
          <a:p>
            <a:r>
              <a:rPr lang="ru-RU" dirty="0" smtClean="0"/>
              <a:t>8. Оптимальная смена видов заданий (познавательных, вербальных, игровых и практических).  </a:t>
            </a:r>
          </a:p>
          <a:p>
            <a:pPr lvl="0"/>
            <a:r>
              <a:rPr lang="ru-RU" dirty="0" smtClean="0"/>
              <a:t>9.</a:t>
            </a:r>
            <a:r>
              <a:rPr lang="ru-RU" dirty="0" smtClean="0"/>
              <a:t>  Значительная детализация учебного материала и пошаговая тактика обучения по теме.   Рекомендуется учебный материал преподносить небольшими порциями, усложнять его следует постепенно, необходимо изыскивать способы облегчения трудных заданий. Устанавливать взаимосвязь между изученным и новым материалом.</a:t>
            </a:r>
          </a:p>
          <a:p>
            <a:pPr lvl="0"/>
            <a:r>
              <a:rPr lang="ru-RU" dirty="0" smtClean="0"/>
              <a:t>10. Синхронизация </a:t>
            </a:r>
            <a:r>
              <a:rPr lang="ru-RU" dirty="0" smtClean="0"/>
              <a:t>темпа урока с возможностями ученика (индивидуализация темпа выполнения задания).</a:t>
            </a:r>
          </a:p>
          <a:p>
            <a:pPr lvl="0"/>
            <a:r>
              <a:rPr lang="ru-RU" dirty="0" smtClean="0"/>
              <a:t>11. Оптимальное </a:t>
            </a:r>
            <a:r>
              <a:rPr lang="ru-RU" dirty="0" smtClean="0"/>
              <a:t>распределение времени на проведение каждого компонента занятия (например, на изучение нового материала в начальной школе не должно отводиться больше 10-15 минут, в среднем звене 15-20 минут).</a:t>
            </a:r>
          </a:p>
          <a:p>
            <a:pPr lvl="0"/>
            <a:r>
              <a:rPr lang="ru-RU" dirty="0" smtClean="0"/>
              <a:t>12. Точность </a:t>
            </a:r>
            <a:r>
              <a:rPr lang="ru-RU" dirty="0" smtClean="0"/>
              <a:t>и краткость инструкции по выполнению задания.</a:t>
            </a:r>
          </a:p>
          <a:p>
            <a:endParaRPr lang="ru-RU" dirty="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654164"/>
          </a:xfrm>
        </p:spPr>
        <p:txBody>
          <a:bodyPr>
            <a:noAutofit/>
          </a:bodyPr>
          <a:lstStyle/>
          <a:p>
            <a:pPr algn="ctr"/>
            <a:r>
              <a:rPr lang="ru-RU" sz="4800" i="1" dirty="0" smtClean="0"/>
              <a:t>Виды помощи учащимся с ОВЗ</a:t>
            </a:r>
            <a:endParaRPr lang="ru-RU" sz="4800" i="1" dirty="0"/>
          </a:p>
        </p:txBody>
      </p:sp>
      <p:sp>
        <p:nvSpPr>
          <p:cNvPr id="3" name="Содержимое 2"/>
          <p:cNvSpPr>
            <a:spLocks noGrp="1"/>
          </p:cNvSpPr>
          <p:nvPr>
            <p:ph sz="quarter" idx="1"/>
          </p:nvPr>
        </p:nvSpPr>
        <p:spPr>
          <a:xfrm>
            <a:off x="457200" y="2500306"/>
            <a:ext cx="7467600" cy="3973646"/>
          </a:xfrm>
        </p:spPr>
        <p:txBody>
          <a:bodyPr>
            <a:normAutofit/>
          </a:bodyPr>
          <a:lstStyle/>
          <a:p>
            <a:r>
              <a:rPr lang="ru-RU" sz="4400" dirty="0" smtClean="0"/>
              <a:t>Учебная </a:t>
            </a:r>
          </a:p>
          <a:p>
            <a:r>
              <a:rPr lang="ru-RU" sz="4400" dirty="0" smtClean="0"/>
              <a:t>Стимулирующая </a:t>
            </a:r>
          </a:p>
          <a:p>
            <a:r>
              <a:rPr lang="ru-RU" sz="4400" dirty="0" smtClean="0"/>
              <a:t>Направляющая </a:t>
            </a:r>
          </a:p>
          <a:p>
            <a:r>
              <a:rPr lang="ru-RU" sz="4400" dirty="0" smtClean="0"/>
              <a:t>Обучающая</a:t>
            </a:r>
            <a:endParaRPr lang="ru-RU" sz="4400" dirty="0"/>
          </a:p>
        </p:txBody>
      </p:sp>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511288"/>
          </a:xfrm>
        </p:spPr>
        <p:txBody>
          <a:bodyPr>
            <a:noAutofit/>
          </a:bodyPr>
          <a:lstStyle/>
          <a:p>
            <a:pPr algn="ctr"/>
            <a:r>
              <a:rPr lang="ru-RU" sz="4800" b="1" i="1" dirty="0" smtClean="0"/>
              <a:t>Цели  обучения детей  </a:t>
            </a:r>
            <a:br>
              <a:rPr lang="ru-RU" sz="4800" b="1" i="1" dirty="0" smtClean="0"/>
            </a:br>
            <a:r>
              <a:rPr lang="ru-RU" sz="4800" b="1" i="1" dirty="0" smtClean="0"/>
              <a:t>с ОВЗ</a:t>
            </a:r>
            <a:endParaRPr lang="ru-RU" sz="4800" b="1" i="1" dirty="0"/>
          </a:p>
        </p:txBody>
      </p:sp>
      <p:sp>
        <p:nvSpPr>
          <p:cNvPr id="3" name="Содержимое 2"/>
          <p:cNvSpPr>
            <a:spLocks noGrp="1"/>
          </p:cNvSpPr>
          <p:nvPr>
            <p:ph sz="quarter" idx="1"/>
          </p:nvPr>
        </p:nvSpPr>
        <p:spPr>
          <a:xfrm>
            <a:off x="457200" y="2428868"/>
            <a:ext cx="7467600" cy="4045084"/>
          </a:xfrm>
        </p:spPr>
        <p:txBody>
          <a:bodyPr>
            <a:noAutofit/>
          </a:bodyPr>
          <a:lstStyle/>
          <a:p>
            <a:r>
              <a:rPr lang="ru-RU" sz="3600" dirty="0" smtClean="0"/>
              <a:t>Образовательная  </a:t>
            </a:r>
          </a:p>
          <a:p>
            <a:pPr>
              <a:buNone/>
            </a:pPr>
            <a:endParaRPr lang="ru-RU" sz="3600" dirty="0" smtClean="0"/>
          </a:p>
          <a:p>
            <a:r>
              <a:rPr lang="ru-RU" sz="4000" dirty="0" smtClean="0"/>
              <a:t>Воспитательная</a:t>
            </a:r>
            <a:r>
              <a:rPr lang="ru-RU" sz="3200" dirty="0" smtClean="0"/>
              <a:t> </a:t>
            </a:r>
          </a:p>
          <a:p>
            <a:pPr>
              <a:buNone/>
            </a:pPr>
            <a:r>
              <a:rPr lang="ru-RU" sz="3600" dirty="0" smtClean="0"/>
              <a:t> </a:t>
            </a:r>
          </a:p>
          <a:p>
            <a:r>
              <a:rPr lang="ru-RU" sz="3600" dirty="0" err="1" smtClean="0"/>
              <a:t>Коррекционно</a:t>
            </a:r>
            <a:r>
              <a:rPr lang="ru-RU" sz="3600" dirty="0" smtClean="0"/>
              <a:t> - развивающая</a:t>
            </a:r>
          </a:p>
        </p:txBody>
      </p:sp>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Таблица 8"/>
          <p:cNvGraphicFramePr>
            <a:graphicFrameLocks noGrp="1"/>
          </p:cNvGraphicFramePr>
          <p:nvPr/>
        </p:nvGraphicFramePr>
        <p:xfrm>
          <a:off x="428596" y="500042"/>
          <a:ext cx="8286808" cy="6461760"/>
        </p:xfrm>
        <a:graphic>
          <a:graphicData uri="http://schemas.openxmlformats.org/drawingml/2006/table">
            <a:tbl>
              <a:tblPr/>
              <a:tblGrid>
                <a:gridCol w="4071966"/>
                <a:gridCol w="4214842"/>
              </a:tblGrid>
              <a:tr h="6357958">
                <a:tc>
                  <a:txBody>
                    <a:bodyPr/>
                    <a:lstStyle/>
                    <a:p>
                      <a:r>
                        <a:rPr kumimoji="0" lang="ru-RU" sz="1800" u="sng" kern="1200" dirty="0" smtClean="0">
                          <a:solidFill>
                            <a:schemeClr val="tx1"/>
                          </a:solidFill>
                          <a:latin typeface="+mn-lt"/>
                          <a:ea typeface="+mn-ea"/>
                          <a:cs typeface="+mn-cs"/>
                        </a:rPr>
                        <a:t>ИСПОЛЬЗУЙТЕ</a:t>
                      </a:r>
                    </a:p>
                    <a:p>
                      <a:r>
                        <a:rPr kumimoji="0" lang="ru-RU" sz="1800" u="sng" kern="1200" dirty="0" smtClean="0">
                          <a:solidFill>
                            <a:schemeClr val="tx1"/>
                          </a:solidFill>
                          <a:latin typeface="+mn-lt"/>
                          <a:ea typeface="+mn-ea"/>
                          <a:cs typeface="+mn-cs"/>
                        </a:rPr>
                        <a:t>слова и понятия, не создающие стереотипы </a:t>
                      </a:r>
                    </a:p>
                    <a:p>
                      <a:pPr>
                        <a:buFontTx/>
                        <a:buChar char="-"/>
                      </a:pPr>
                      <a:r>
                        <a:rPr kumimoji="0" lang="ru-RU" sz="1800" kern="1200" dirty="0" smtClean="0">
                          <a:solidFill>
                            <a:schemeClr val="tx1"/>
                          </a:solidFill>
                          <a:latin typeface="+mn-lt"/>
                          <a:ea typeface="+mn-ea"/>
                          <a:cs typeface="+mn-cs"/>
                        </a:rPr>
                        <a:t>Инвалид, человек с инвалидностью </a:t>
                      </a:r>
                    </a:p>
                    <a:p>
                      <a:pPr>
                        <a:buFontTx/>
                        <a:buNone/>
                      </a:pPr>
                      <a:r>
                        <a:rPr kumimoji="0" lang="ru-RU" sz="1800" kern="1200" dirty="0" smtClean="0">
                          <a:solidFill>
                            <a:schemeClr val="tx1"/>
                          </a:solidFill>
                          <a:latin typeface="+mn-lt"/>
                          <a:ea typeface="+mn-ea"/>
                          <a:cs typeface="+mn-cs"/>
                        </a:rPr>
                        <a:t> </a:t>
                      </a:r>
                    </a:p>
                    <a:p>
                      <a:pPr>
                        <a:buFontTx/>
                        <a:buChar char="-"/>
                      </a:pPr>
                      <a:endParaRPr kumimoji="0" lang="ru-RU" sz="1800" kern="1200" dirty="0" smtClean="0">
                        <a:solidFill>
                          <a:schemeClr val="tx1"/>
                        </a:solidFill>
                        <a:latin typeface="+mn-lt"/>
                        <a:ea typeface="+mn-ea"/>
                        <a:cs typeface="+mn-cs"/>
                      </a:endParaRPr>
                    </a:p>
                    <a:p>
                      <a:pPr>
                        <a:buFontTx/>
                        <a:buChar char="-"/>
                      </a:pPr>
                      <a:endParaRPr kumimoji="0" lang="ru-RU" sz="1800" kern="1200" dirty="0" smtClean="0">
                        <a:solidFill>
                          <a:schemeClr val="tx1"/>
                        </a:solidFill>
                        <a:latin typeface="+mn-lt"/>
                        <a:ea typeface="+mn-ea"/>
                        <a:cs typeface="+mn-cs"/>
                      </a:endParaRPr>
                    </a:p>
                    <a:p>
                      <a:pPr>
                        <a:buFontTx/>
                        <a:buChar char="-"/>
                      </a:pPr>
                      <a:r>
                        <a:rPr kumimoji="0" lang="ru-RU" sz="1800" kern="1200" dirty="0" smtClean="0">
                          <a:solidFill>
                            <a:schemeClr val="tx1"/>
                          </a:solidFill>
                          <a:latin typeface="+mn-lt"/>
                          <a:ea typeface="+mn-ea"/>
                          <a:cs typeface="+mn-cs"/>
                        </a:rPr>
                        <a:t>-</a:t>
                      </a:r>
                      <a:r>
                        <a:rPr kumimoji="0" lang="ru-RU" sz="1800" kern="1200" baseline="0" dirty="0" smtClean="0">
                          <a:solidFill>
                            <a:schemeClr val="tx1"/>
                          </a:solidFill>
                          <a:latin typeface="+mn-lt"/>
                          <a:ea typeface="+mn-ea"/>
                          <a:cs typeface="+mn-cs"/>
                        </a:rPr>
                        <a:t> </a:t>
                      </a:r>
                      <a:r>
                        <a:rPr kumimoji="0" lang="ru-RU" sz="1800" kern="1200" dirty="0" smtClean="0">
                          <a:solidFill>
                            <a:schemeClr val="tx1"/>
                          </a:solidFill>
                          <a:latin typeface="+mn-lt"/>
                          <a:ea typeface="+mn-ea"/>
                          <a:cs typeface="+mn-cs"/>
                        </a:rPr>
                        <a:t>Не инвалид, без инвалидности </a:t>
                      </a:r>
                    </a:p>
                    <a:p>
                      <a:pPr>
                        <a:buFontTx/>
                        <a:buNone/>
                      </a:pPr>
                      <a:r>
                        <a:rPr kumimoji="0" lang="ru-RU" sz="1800" kern="1200" dirty="0" smtClean="0">
                          <a:solidFill>
                            <a:schemeClr val="tx1"/>
                          </a:solidFill>
                          <a:latin typeface="+mn-lt"/>
                          <a:ea typeface="+mn-ea"/>
                          <a:cs typeface="+mn-cs"/>
                        </a:rPr>
                        <a:t> </a:t>
                      </a:r>
                    </a:p>
                    <a:p>
                      <a:r>
                        <a:rPr kumimoji="0" lang="ru-RU" sz="1800" kern="1200" dirty="0" smtClean="0">
                          <a:solidFill>
                            <a:schemeClr val="tx1"/>
                          </a:solidFill>
                          <a:latin typeface="+mn-lt"/>
                          <a:ea typeface="+mn-ea"/>
                          <a:cs typeface="+mn-cs"/>
                        </a:rPr>
                        <a:t> </a:t>
                      </a:r>
                    </a:p>
                    <a:p>
                      <a:pPr>
                        <a:buFontTx/>
                        <a:buChar char="-"/>
                      </a:pPr>
                      <a:r>
                        <a:rPr kumimoji="0" lang="ru-RU" sz="1800" kern="1200" dirty="0" smtClean="0">
                          <a:solidFill>
                            <a:schemeClr val="tx1"/>
                          </a:solidFill>
                          <a:latin typeface="+mn-lt"/>
                          <a:ea typeface="+mn-ea"/>
                          <a:cs typeface="+mn-cs"/>
                        </a:rPr>
                        <a:t>Человек, использующий инвалидную</a:t>
                      </a:r>
                      <a:r>
                        <a:rPr kumimoji="0" lang="ru-RU" sz="1800" kern="1200" baseline="0" dirty="0" smtClean="0">
                          <a:solidFill>
                            <a:schemeClr val="tx1"/>
                          </a:solidFill>
                          <a:latin typeface="+mn-lt"/>
                          <a:ea typeface="+mn-ea"/>
                          <a:cs typeface="+mn-cs"/>
                        </a:rPr>
                        <a:t> </a:t>
                      </a:r>
                      <a:r>
                        <a:rPr kumimoji="0" lang="ru-RU" sz="1800" kern="1200" dirty="0" smtClean="0">
                          <a:solidFill>
                            <a:schemeClr val="tx1"/>
                          </a:solidFill>
                          <a:latin typeface="+mn-lt"/>
                          <a:ea typeface="+mn-ea"/>
                          <a:cs typeface="+mn-cs"/>
                        </a:rPr>
                        <a:t>коляску, человек на коляске  </a:t>
                      </a:r>
                    </a:p>
                    <a:p>
                      <a:pPr>
                        <a:buFontTx/>
                        <a:buNone/>
                      </a:pPr>
                      <a:endParaRPr kumimoji="0" lang="ru-RU" sz="1800" kern="1200" dirty="0" smtClean="0">
                        <a:solidFill>
                          <a:schemeClr val="tx1"/>
                        </a:solidFill>
                        <a:latin typeface="+mn-lt"/>
                        <a:ea typeface="+mn-ea"/>
                        <a:cs typeface="+mn-cs"/>
                      </a:endParaRPr>
                    </a:p>
                    <a:p>
                      <a:pPr>
                        <a:buFontTx/>
                        <a:buChar char="-"/>
                      </a:pPr>
                      <a:r>
                        <a:rPr kumimoji="0" lang="ru-RU" sz="1800" kern="1200" dirty="0" smtClean="0">
                          <a:solidFill>
                            <a:schemeClr val="tx1"/>
                          </a:solidFill>
                          <a:latin typeface="+mn-lt"/>
                          <a:ea typeface="+mn-ea"/>
                          <a:cs typeface="+mn-cs"/>
                        </a:rPr>
                        <a:t>Врожденная инвалидность, инвалид с</a:t>
                      </a:r>
                      <a:r>
                        <a:rPr kumimoji="0" lang="ru-RU" sz="1800" kern="1200" baseline="0" dirty="0" smtClean="0">
                          <a:solidFill>
                            <a:schemeClr val="tx1"/>
                          </a:solidFill>
                          <a:latin typeface="+mn-lt"/>
                          <a:ea typeface="+mn-ea"/>
                          <a:cs typeface="+mn-cs"/>
                        </a:rPr>
                        <a:t> </a:t>
                      </a:r>
                      <a:r>
                        <a:rPr kumimoji="0" lang="ru-RU" sz="1800" kern="1200" dirty="0" smtClean="0">
                          <a:solidFill>
                            <a:schemeClr val="tx1"/>
                          </a:solidFill>
                          <a:latin typeface="+mn-lt"/>
                          <a:ea typeface="+mn-ea"/>
                          <a:cs typeface="+mn-cs"/>
                        </a:rPr>
                        <a:t>детства  </a:t>
                      </a:r>
                    </a:p>
                    <a:p>
                      <a:pPr>
                        <a:buFontTx/>
                        <a:buNone/>
                      </a:pPr>
                      <a:endParaRPr kumimoji="0" lang="ru-RU" sz="1800" kern="1200" dirty="0" smtClean="0">
                        <a:solidFill>
                          <a:schemeClr val="tx1"/>
                        </a:solidFill>
                        <a:latin typeface="+mn-lt"/>
                        <a:ea typeface="+mn-ea"/>
                        <a:cs typeface="+mn-cs"/>
                      </a:endParaRPr>
                    </a:p>
                    <a:p>
                      <a:pPr>
                        <a:buFontTx/>
                        <a:buChar char="-"/>
                      </a:pPr>
                      <a:r>
                        <a:rPr kumimoji="0" lang="ru-RU" sz="1800" kern="1200" dirty="0" smtClean="0">
                          <a:solidFill>
                            <a:schemeClr val="tx1"/>
                          </a:solidFill>
                          <a:latin typeface="+mn-lt"/>
                          <a:ea typeface="+mn-ea"/>
                          <a:cs typeface="+mn-cs"/>
                        </a:rPr>
                        <a:t>Имеет ДЦП (детский</a:t>
                      </a:r>
                      <a:r>
                        <a:rPr kumimoji="0" lang="ru-RU" sz="1800" kern="1200" baseline="0" dirty="0" smtClean="0">
                          <a:solidFill>
                            <a:schemeClr val="tx1"/>
                          </a:solidFill>
                          <a:latin typeface="+mn-lt"/>
                          <a:ea typeface="+mn-ea"/>
                          <a:cs typeface="+mn-cs"/>
                        </a:rPr>
                        <a:t> </a:t>
                      </a:r>
                      <a:r>
                        <a:rPr kumimoji="0" lang="ru-RU" sz="1800" kern="1200" dirty="0" smtClean="0">
                          <a:solidFill>
                            <a:schemeClr val="tx1"/>
                          </a:solidFill>
                          <a:latin typeface="+mn-lt"/>
                          <a:ea typeface="+mn-ea"/>
                          <a:cs typeface="+mn-cs"/>
                        </a:rPr>
                        <a:t>церебральный</a:t>
                      </a:r>
                      <a:r>
                        <a:rPr kumimoji="0" lang="ru-RU" sz="1800" kern="1200" baseline="0" dirty="0" smtClean="0">
                          <a:solidFill>
                            <a:schemeClr val="tx1"/>
                          </a:solidFill>
                          <a:latin typeface="+mn-lt"/>
                          <a:ea typeface="+mn-ea"/>
                          <a:cs typeface="+mn-cs"/>
                        </a:rPr>
                        <a:t> </a:t>
                      </a:r>
                      <a:r>
                        <a:rPr kumimoji="0" lang="ru-RU" sz="1800" kern="1200" dirty="0" smtClean="0">
                          <a:solidFill>
                            <a:schemeClr val="tx1"/>
                          </a:solidFill>
                          <a:latin typeface="+mn-lt"/>
                          <a:ea typeface="+mn-ea"/>
                          <a:cs typeface="+mn-cs"/>
                        </a:rPr>
                        <a:t>паралич)  </a:t>
                      </a:r>
                    </a:p>
                    <a:p>
                      <a:pPr>
                        <a:buFontTx/>
                        <a:buNone/>
                      </a:pPr>
                      <a:endParaRPr kumimoji="0" lang="ru-RU" sz="1800" kern="1200" dirty="0" smtClean="0">
                        <a:solidFill>
                          <a:schemeClr val="tx1"/>
                        </a:solidFill>
                        <a:latin typeface="+mn-lt"/>
                        <a:ea typeface="+mn-ea"/>
                        <a:cs typeface="+mn-cs"/>
                      </a:endParaRPr>
                    </a:p>
                    <a:p>
                      <a:r>
                        <a:rPr kumimoji="0" lang="ru-RU" sz="1800" kern="1200" dirty="0" smtClean="0">
                          <a:solidFill>
                            <a:schemeClr val="tx1"/>
                          </a:solidFill>
                          <a:latin typeface="+mn-lt"/>
                          <a:ea typeface="+mn-ea"/>
                          <a:cs typeface="+mn-cs"/>
                        </a:rPr>
                        <a:t>- Человек, перенесший полиомиелит</a:t>
                      </a:r>
                    </a:p>
                    <a:p>
                      <a:r>
                        <a:rPr kumimoji="0" lang="ru-RU" sz="1800" kern="1200" dirty="0" smtClean="0">
                          <a:solidFill>
                            <a:schemeClr val="tx1"/>
                          </a:solidFill>
                          <a:latin typeface="+mn-lt"/>
                          <a:ea typeface="+mn-ea"/>
                          <a:cs typeface="+mn-cs"/>
                        </a:rPr>
                        <a:t>Имеет инвалидность в результате</a:t>
                      </a:r>
                    </a:p>
                    <a:p>
                      <a:r>
                        <a:rPr kumimoji="0" lang="ru-RU" sz="1800" kern="1200" dirty="0" smtClean="0">
                          <a:solidFill>
                            <a:schemeClr val="tx1"/>
                          </a:solidFill>
                          <a:latin typeface="+mn-lt"/>
                          <a:ea typeface="+mn-ea"/>
                          <a:cs typeface="+mn-cs"/>
                        </a:rPr>
                        <a:t>полиомиелита </a:t>
                      </a:r>
                    </a:p>
                    <a:p>
                      <a:pPr>
                        <a:buFontTx/>
                        <a:buChar char="-"/>
                      </a:pPr>
                      <a:endParaRPr lang="ru-RU" sz="1000" dirty="0">
                        <a:latin typeface="Calibri"/>
                        <a:ea typeface="Calibri"/>
                        <a:cs typeface="Times New Roman"/>
                      </a:endParaRPr>
                    </a:p>
                  </a:txBody>
                  <a:tcPr marL="59727" marR="597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kumimoji="0" lang="ru-RU" sz="1800" u="sng" kern="1200" dirty="0" smtClean="0">
                          <a:solidFill>
                            <a:schemeClr val="tx1"/>
                          </a:solidFill>
                          <a:latin typeface="+mn-lt"/>
                          <a:ea typeface="+mn-ea"/>
                          <a:cs typeface="+mn-cs"/>
                        </a:rPr>
                        <a:t>ИЗБЕГАЙТЕ</a:t>
                      </a:r>
                    </a:p>
                    <a:p>
                      <a:r>
                        <a:rPr kumimoji="0" lang="ru-RU" sz="1800" u="sng" kern="1200" dirty="0" smtClean="0">
                          <a:solidFill>
                            <a:schemeClr val="tx1"/>
                          </a:solidFill>
                          <a:latin typeface="+mn-lt"/>
                          <a:ea typeface="+mn-ea"/>
                          <a:cs typeface="+mn-cs"/>
                        </a:rPr>
                        <a:t>слов и понятий,  создающих стереотипы </a:t>
                      </a:r>
                    </a:p>
                    <a:p>
                      <a:r>
                        <a:rPr kumimoji="0" lang="ru-RU" sz="1800" kern="1200" dirty="0" smtClean="0">
                          <a:solidFill>
                            <a:schemeClr val="tx1"/>
                          </a:solidFill>
                          <a:latin typeface="+mn-lt"/>
                          <a:ea typeface="+mn-ea"/>
                          <a:cs typeface="+mn-cs"/>
                        </a:rPr>
                        <a:t>- Больной, искалеченный,</a:t>
                      </a:r>
                    </a:p>
                    <a:p>
                      <a:r>
                        <a:rPr kumimoji="0" lang="ru-RU" sz="1800" kern="1200" dirty="0" smtClean="0">
                          <a:solidFill>
                            <a:schemeClr val="tx1"/>
                          </a:solidFill>
                          <a:latin typeface="+mn-lt"/>
                          <a:ea typeface="+mn-ea"/>
                          <a:cs typeface="+mn-cs"/>
                        </a:rPr>
                        <a:t>неполноценный, с дефектом здоровья  </a:t>
                      </a:r>
                    </a:p>
                    <a:p>
                      <a:endParaRPr kumimoji="0" lang="ru-RU" sz="1800" kern="1200" dirty="0" smtClean="0">
                        <a:solidFill>
                          <a:schemeClr val="tx1"/>
                        </a:solidFill>
                        <a:latin typeface="+mn-lt"/>
                        <a:ea typeface="+mn-ea"/>
                        <a:cs typeface="+mn-cs"/>
                      </a:endParaRPr>
                    </a:p>
                    <a:p>
                      <a:r>
                        <a:rPr kumimoji="0" lang="ru-RU" sz="1800" kern="1200" dirty="0" smtClean="0">
                          <a:solidFill>
                            <a:schemeClr val="tx1"/>
                          </a:solidFill>
                          <a:latin typeface="+mn-lt"/>
                          <a:ea typeface="+mn-ea"/>
                          <a:cs typeface="+mn-cs"/>
                        </a:rPr>
                        <a:t>- Нормальный/здоровый (при</a:t>
                      </a:r>
                    </a:p>
                    <a:p>
                      <a:r>
                        <a:rPr kumimoji="0" lang="ru-RU" sz="1800" kern="1200" dirty="0" smtClean="0">
                          <a:solidFill>
                            <a:schemeClr val="tx1"/>
                          </a:solidFill>
                          <a:latin typeface="+mn-lt"/>
                          <a:ea typeface="+mn-ea"/>
                          <a:cs typeface="+mn-cs"/>
                        </a:rPr>
                        <a:t>сравнении с инвалидом)  </a:t>
                      </a:r>
                    </a:p>
                    <a:p>
                      <a:endParaRPr kumimoji="0" lang="ru-RU" sz="1800" kern="1200" dirty="0" smtClean="0">
                        <a:solidFill>
                          <a:schemeClr val="tx1"/>
                        </a:solidFill>
                        <a:latin typeface="+mn-lt"/>
                        <a:ea typeface="+mn-ea"/>
                        <a:cs typeface="+mn-cs"/>
                      </a:endParaRPr>
                    </a:p>
                    <a:p>
                      <a:r>
                        <a:rPr kumimoji="0" lang="ru-RU" sz="1800" kern="1200" dirty="0" smtClean="0">
                          <a:solidFill>
                            <a:schemeClr val="tx1"/>
                          </a:solidFill>
                          <a:latin typeface="+mn-lt"/>
                          <a:ea typeface="+mn-ea"/>
                          <a:cs typeface="+mn-cs"/>
                        </a:rPr>
                        <a:t>- Прикованный к инвалидной коляске,</a:t>
                      </a:r>
                    </a:p>
                    <a:p>
                      <a:r>
                        <a:rPr kumimoji="0" lang="ru-RU" sz="1800" kern="1200" dirty="0" smtClean="0">
                          <a:solidFill>
                            <a:schemeClr val="tx1"/>
                          </a:solidFill>
                          <a:latin typeface="+mn-lt"/>
                          <a:ea typeface="+mn-ea"/>
                          <a:cs typeface="+mn-cs"/>
                        </a:rPr>
                        <a:t>паралитик, парализованный  </a:t>
                      </a:r>
                    </a:p>
                    <a:p>
                      <a:endParaRPr kumimoji="0" lang="ru-RU" sz="1800" kern="1200" dirty="0" smtClean="0">
                        <a:solidFill>
                          <a:schemeClr val="tx1"/>
                        </a:solidFill>
                        <a:latin typeface="+mn-lt"/>
                        <a:ea typeface="+mn-ea"/>
                        <a:cs typeface="+mn-cs"/>
                      </a:endParaRPr>
                    </a:p>
                    <a:p>
                      <a:endParaRPr kumimoji="0" lang="ru-RU" sz="1800" kern="1200" dirty="0" smtClean="0">
                        <a:solidFill>
                          <a:schemeClr val="tx1"/>
                        </a:solidFill>
                        <a:latin typeface="+mn-lt"/>
                        <a:ea typeface="+mn-ea"/>
                        <a:cs typeface="+mn-cs"/>
                      </a:endParaRPr>
                    </a:p>
                    <a:p>
                      <a:pPr>
                        <a:buFontTx/>
                        <a:buChar char="-"/>
                      </a:pPr>
                      <a:r>
                        <a:rPr kumimoji="0" lang="ru-RU" sz="1800" kern="1200" dirty="0" smtClean="0">
                          <a:solidFill>
                            <a:schemeClr val="tx1"/>
                          </a:solidFill>
                          <a:latin typeface="+mn-lt"/>
                          <a:ea typeface="+mn-ea"/>
                          <a:cs typeface="+mn-cs"/>
                        </a:rPr>
                        <a:t>Врожденный дефект/увечье/несчастье  </a:t>
                      </a:r>
                    </a:p>
                    <a:p>
                      <a:pPr>
                        <a:buFontTx/>
                        <a:buNone/>
                      </a:pPr>
                      <a:r>
                        <a:rPr kumimoji="0" lang="ru-RU" sz="1800" kern="1200" dirty="0" smtClean="0">
                          <a:solidFill>
                            <a:schemeClr val="tx1"/>
                          </a:solidFill>
                          <a:latin typeface="+mn-lt"/>
                          <a:ea typeface="+mn-ea"/>
                          <a:cs typeface="+mn-cs"/>
                        </a:rPr>
                        <a:t> </a:t>
                      </a:r>
                    </a:p>
                    <a:p>
                      <a:pPr>
                        <a:buFontTx/>
                        <a:buChar char="-"/>
                      </a:pPr>
                      <a:r>
                        <a:rPr kumimoji="0" lang="ru-RU" sz="1800" kern="1200" dirty="0" smtClean="0">
                          <a:solidFill>
                            <a:schemeClr val="tx1"/>
                          </a:solidFill>
                          <a:latin typeface="+mn-lt"/>
                          <a:ea typeface="+mn-ea"/>
                          <a:cs typeface="+mn-cs"/>
                        </a:rPr>
                        <a:t>- Страдает ДЦП, «</a:t>
                      </a:r>
                      <a:r>
                        <a:rPr kumimoji="0" lang="ru-RU" sz="1800" kern="1200" dirty="0" err="1" smtClean="0">
                          <a:solidFill>
                            <a:schemeClr val="tx1"/>
                          </a:solidFill>
                          <a:latin typeface="+mn-lt"/>
                          <a:ea typeface="+mn-ea"/>
                          <a:cs typeface="+mn-cs"/>
                        </a:rPr>
                        <a:t>дцпэшник</a:t>
                      </a:r>
                      <a:r>
                        <a:rPr kumimoji="0" lang="ru-RU" sz="1800" kern="1200" dirty="0" smtClean="0">
                          <a:solidFill>
                            <a:schemeClr val="tx1"/>
                          </a:solidFill>
                          <a:latin typeface="+mn-lt"/>
                          <a:ea typeface="+mn-ea"/>
                          <a:cs typeface="+mn-cs"/>
                        </a:rPr>
                        <a:t>»  </a:t>
                      </a:r>
                    </a:p>
                    <a:p>
                      <a:pPr>
                        <a:buFontTx/>
                        <a:buChar char="-"/>
                      </a:pPr>
                      <a:endParaRPr kumimoji="0" lang="ru-RU" sz="1800" kern="1200" dirty="0" smtClean="0">
                        <a:solidFill>
                          <a:schemeClr val="tx1"/>
                        </a:solidFill>
                        <a:latin typeface="+mn-lt"/>
                        <a:ea typeface="+mn-ea"/>
                        <a:cs typeface="+mn-cs"/>
                      </a:endParaRPr>
                    </a:p>
                    <a:p>
                      <a:pPr>
                        <a:buFontTx/>
                        <a:buChar char="-"/>
                      </a:pPr>
                      <a:endParaRPr kumimoji="0" lang="ru-RU" sz="1800" kern="1200" dirty="0" smtClean="0">
                        <a:solidFill>
                          <a:schemeClr val="tx1"/>
                        </a:solidFill>
                        <a:latin typeface="+mn-lt"/>
                        <a:ea typeface="+mn-ea"/>
                        <a:cs typeface="+mn-cs"/>
                      </a:endParaRPr>
                    </a:p>
                    <a:p>
                      <a:r>
                        <a:rPr kumimoji="0" lang="ru-RU" sz="1800" kern="1200" dirty="0" smtClean="0">
                          <a:solidFill>
                            <a:schemeClr val="tx1"/>
                          </a:solidFill>
                          <a:latin typeface="+mn-lt"/>
                          <a:ea typeface="+mn-ea"/>
                          <a:cs typeface="+mn-cs"/>
                        </a:rPr>
                        <a:t>- Страдает от последствий</a:t>
                      </a:r>
                    </a:p>
                    <a:p>
                      <a:r>
                        <a:rPr kumimoji="0" lang="ru-RU" sz="1800" kern="1200" dirty="0" smtClean="0">
                          <a:solidFill>
                            <a:schemeClr val="tx1"/>
                          </a:solidFill>
                          <a:latin typeface="+mn-lt"/>
                          <a:ea typeface="+mn-ea"/>
                          <a:cs typeface="+mn-cs"/>
                        </a:rPr>
                        <a:t>полиомиелита, жертва полиомиелита </a:t>
                      </a:r>
                    </a:p>
                  </a:txBody>
                  <a:tcPr marL="59727" marR="597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9" name="Rectangle 5"/>
          <p:cNvSpPr>
            <a:spLocks noChangeArrowheads="1"/>
          </p:cNvSpPr>
          <p:nvPr/>
        </p:nvSpPr>
        <p:spPr bwMode="auto">
          <a:xfrm>
            <a:off x="0" y="142852"/>
            <a:ext cx="91440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70C0"/>
                </a:solidFill>
                <a:effectLst/>
                <a:latin typeface="Arial" pitchFamily="34" charset="0"/>
                <a:ea typeface="Times New Roman" pitchFamily="18" charset="0"/>
                <a:cs typeface="Times New Roman" pitchFamily="18" charset="0"/>
              </a:rPr>
              <a:t>Рекомендуем: когда вы говорите или пишите об инвалидах</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nvGraphicFramePr>
        <p:xfrm>
          <a:off x="357158" y="214290"/>
          <a:ext cx="8215370" cy="6143668"/>
        </p:xfrm>
        <a:graphic>
          <a:graphicData uri="http://schemas.openxmlformats.org/drawingml/2006/table">
            <a:tbl>
              <a:tblPr/>
              <a:tblGrid>
                <a:gridCol w="4143404"/>
                <a:gridCol w="4071966"/>
              </a:tblGrid>
              <a:tr h="6143668">
                <a:tc>
                  <a:txBody>
                    <a:bodyPr/>
                    <a:lstStyle/>
                    <a:p>
                      <a:r>
                        <a:rPr kumimoji="0" lang="ru-RU" sz="1800" kern="1200" dirty="0" smtClean="0">
                          <a:solidFill>
                            <a:schemeClr val="tx1"/>
                          </a:solidFill>
                          <a:latin typeface="+mn-lt"/>
                          <a:ea typeface="+mn-ea"/>
                          <a:cs typeface="+mn-cs"/>
                        </a:rPr>
                        <a:t>- Человек с эпилепсией.</a:t>
                      </a:r>
                    </a:p>
                    <a:p>
                      <a:r>
                        <a:rPr kumimoji="0" lang="ru-RU" sz="1800" kern="1200" dirty="0" smtClean="0">
                          <a:solidFill>
                            <a:schemeClr val="tx1"/>
                          </a:solidFill>
                          <a:latin typeface="+mn-lt"/>
                          <a:ea typeface="+mn-ea"/>
                          <a:cs typeface="+mn-cs"/>
                        </a:rPr>
                        <a:t>Люди, подверженные</a:t>
                      </a:r>
                    </a:p>
                    <a:p>
                      <a:r>
                        <a:rPr kumimoji="0" lang="ru-RU" sz="1800" kern="1200" dirty="0" smtClean="0">
                          <a:solidFill>
                            <a:schemeClr val="tx1"/>
                          </a:solidFill>
                          <a:latin typeface="+mn-lt"/>
                          <a:ea typeface="+mn-ea"/>
                          <a:cs typeface="+mn-cs"/>
                        </a:rPr>
                        <a:t>эпилептическим припадкам</a:t>
                      </a:r>
                    </a:p>
                    <a:p>
                      <a:r>
                        <a:rPr kumimoji="0" lang="ru-RU" sz="1800" kern="1200" dirty="0" smtClean="0">
                          <a:solidFill>
                            <a:schemeClr val="tx1"/>
                          </a:solidFill>
                          <a:latin typeface="+mn-lt"/>
                          <a:ea typeface="+mn-ea"/>
                          <a:cs typeface="+mn-cs"/>
                        </a:rPr>
                        <a:t>(приступам) </a:t>
                      </a:r>
                    </a:p>
                    <a:p>
                      <a:r>
                        <a:rPr kumimoji="0" lang="ru-RU" sz="1800" kern="1200" dirty="0" smtClean="0">
                          <a:solidFill>
                            <a:schemeClr val="tx1"/>
                          </a:solidFill>
                          <a:latin typeface="+mn-lt"/>
                          <a:ea typeface="+mn-ea"/>
                          <a:cs typeface="+mn-cs"/>
                        </a:rPr>
                        <a:t> </a:t>
                      </a:r>
                    </a:p>
                    <a:p>
                      <a:r>
                        <a:rPr kumimoji="0" lang="ru-RU" sz="1800" kern="1200" dirty="0" smtClean="0">
                          <a:solidFill>
                            <a:schemeClr val="tx1"/>
                          </a:solidFill>
                          <a:latin typeface="+mn-lt"/>
                          <a:ea typeface="+mn-ea"/>
                          <a:cs typeface="+mn-cs"/>
                        </a:rPr>
                        <a:t>- Человек с особенностями</a:t>
                      </a:r>
                    </a:p>
                    <a:p>
                      <a:r>
                        <a:rPr kumimoji="0" lang="ru-RU" sz="1800" kern="1200" dirty="0" smtClean="0">
                          <a:solidFill>
                            <a:schemeClr val="tx1"/>
                          </a:solidFill>
                          <a:latin typeface="+mn-lt"/>
                          <a:ea typeface="+mn-ea"/>
                          <a:cs typeface="+mn-cs"/>
                        </a:rPr>
                        <a:t>психического развития  </a:t>
                      </a:r>
                    </a:p>
                    <a:p>
                      <a:endParaRPr kumimoji="0" lang="ru-RU" sz="1800" kern="1200" dirty="0" smtClean="0">
                        <a:solidFill>
                          <a:schemeClr val="tx1"/>
                        </a:solidFill>
                        <a:latin typeface="+mn-lt"/>
                        <a:ea typeface="+mn-ea"/>
                        <a:cs typeface="+mn-cs"/>
                      </a:endParaRPr>
                    </a:p>
                    <a:p>
                      <a:r>
                        <a:rPr kumimoji="0" lang="ru-RU" sz="1800" kern="1200" dirty="0" smtClean="0">
                          <a:solidFill>
                            <a:schemeClr val="tx1"/>
                          </a:solidFill>
                          <a:latin typeface="+mn-lt"/>
                          <a:ea typeface="+mn-ea"/>
                          <a:cs typeface="+mn-cs"/>
                        </a:rPr>
                        <a:t>- Незрячий/невидящий, слабовидящий</a:t>
                      </a:r>
                    </a:p>
                    <a:p>
                      <a:r>
                        <a:rPr kumimoji="0" lang="ru-RU" sz="1800" kern="1200" dirty="0" smtClean="0">
                          <a:solidFill>
                            <a:schemeClr val="tx1"/>
                          </a:solidFill>
                          <a:latin typeface="+mn-lt"/>
                          <a:ea typeface="+mn-ea"/>
                          <a:cs typeface="+mn-cs"/>
                        </a:rPr>
                        <a:t>человек, инвалид по зрению  </a:t>
                      </a:r>
                    </a:p>
                    <a:p>
                      <a:endParaRPr kumimoji="0" lang="ru-RU" sz="1800" kern="1200" dirty="0" smtClean="0">
                        <a:solidFill>
                          <a:schemeClr val="tx1"/>
                        </a:solidFill>
                        <a:latin typeface="+mn-lt"/>
                        <a:ea typeface="+mn-ea"/>
                        <a:cs typeface="+mn-cs"/>
                      </a:endParaRPr>
                    </a:p>
                    <a:p>
                      <a:r>
                        <a:rPr kumimoji="0" lang="ru-RU" sz="1800" kern="1200" dirty="0" smtClean="0">
                          <a:solidFill>
                            <a:schemeClr val="tx1"/>
                          </a:solidFill>
                          <a:latin typeface="+mn-lt"/>
                          <a:ea typeface="+mn-ea"/>
                          <a:cs typeface="+mn-cs"/>
                        </a:rPr>
                        <a:t>- </a:t>
                      </a:r>
                      <a:r>
                        <a:rPr kumimoji="0" lang="ru-RU" sz="1800" kern="1200" dirty="0" err="1" smtClean="0">
                          <a:solidFill>
                            <a:schemeClr val="tx1"/>
                          </a:solidFill>
                          <a:latin typeface="+mn-lt"/>
                          <a:ea typeface="+mn-ea"/>
                          <a:cs typeface="+mn-cs"/>
                        </a:rPr>
                        <a:t>Неслышащий</a:t>
                      </a:r>
                      <a:r>
                        <a:rPr kumimoji="0" lang="ru-RU" sz="1800" kern="1200" dirty="0" smtClean="0">
                          <a:solidFill>
                            <a:schemeClr val="tx1"/>
                          </a:solidFill>
                          <a:latin typeface="+mn-lt"/>
                          <a:ea typeface="+mn-ea"/>
                          <a:cs typeface="+mn-cs"/>
                        </a:rPr>
                        <a:t>, слабослышащий</a:t>
                      </a:r>
                    </a:p>
                    <a:p>
                      <a:r>
                        <a:rPr kumimoji="0" lang="ru-RU" sz="1800" kern="1200" dirty="0" smtClean="0">
                          <a:solidFill>
                            <a:schemeClr val="tx1"/>
                          </a:solidFill>
                          <a:latin typeface="+mn-lt"/>
                          <a:ea typeface="+mn-ea"/>
                          <a:cs typeface="+mn-cs"/>
                        </a:rPr>
                        <a:t>человек, инвалид по слуху  </a:t>
                      </a:r>
                    </a:p>
                    <a:p>
                      <a:endParaRPr kumimoji="0" lang="ru-RU" sz="1800" kern="1200" dirty="0" smtClean="0">
                        <a:solidFill>
                          <a:schemeClr val="tx1"/>
                        </a:solidFill>
                        <a:latin typeface="+mn-lt"/>
                        <a:ea typeface="+mn-ea"/>
                        <a:cs typeface="+mn-cs"/>
                      </a:endParaRPr>
                    </a:p>
                    <a:p>
                      <a:endParaRPr kumimoji="0" lang="ru-RU" sz="1800" kern="1200" dirty="0" smtClean="0">
                        <a:solidFill>
                          <a:schemeClr val="tx1"/>
                        </a:solidFill>
                        <a:latin typeface="+mn-lt"/>
                        <a:ea typeface="+mn-ea"/>
                        <a:cs typeface="+mn-cs"/>
                      </a:endParaRPr>
                    </a:p>
                    <a:p>
                      <a:pPr>
                        <a:buFontTx/>
                        <a:buChar char="-"/>
                      </a:pPr>
                      <a:r>
                        <a:rPr kumimoji="0" lang="ru-RU" sz="1800" kern="1200" baseline="0" dirty="0" smtClean="0">
                          <a:solidFill>
                            <a:schemeClr val="tx1"/>
                          </a:solidFill>
                          <a:latin typeface="+mn-lt"/>
                          <a:ea typeface="+mn-ea"/>
                          <a:cs typeface="+mn-cs"/>
                        </a:rPr>
                        <a:t>Человек с синдромом Дауна  </a:t>
                      </a:r>
                    </a:p>
                    <a:p>
                      <a:pPr>
                        <a:buFontTx/>
                        <a:buChar char="-"/>
                      </a:pPr>
                      <a:endParaRPr kumimoji="0" lang="ru-RU" sz="1800" kern="1200" baseline="0" dirty="0" smtClean="0">
                        <a:solidFill>
                          <a:schemeClr val="tx1"/>
                        </a:solidFill>
                        <a:latin typeface="+mn-lt"/>
                        <a:ea typeface="+mn-ea"/>
                        <a:cs typeface="+mn-cs"/>
                      </a:endParaRPr>
                    </a:p>
                    <a:p>
                      <a:pPr>
                        <a:buFontTx/>
                        <a:buChar char="-"/>
                      </a:pPr>
                      <a:r>
                        <a:rPr kumimoji="0" lang="ru-RU" sz="1800" kern="1200" baseline="0" dirty="0" smtClean="0">
                          <a:solidFill>
                            <a:schemeClr val="tx1"/>
                          </a:solidFill>
                          <a:latin typeface="+mn-lt"/>
                          <a:ea typeface="+mn-ea"/>
                          <a:cs typeface="+mn-cs"/>
                        </a:rPr>
                        <a:t>- Ребёнок с особенностями в  развитии</a:t>
                      </a:r>
                    </a:p>
                    <a:p>
                      <a:pPr>
                        <a:buFontTx/>
                        <a:buChar char="-"/>
                      </a:pPr>
                      <a:endParaRPr kumimoji="0" lang="ru-RU" sz="1800" kern="1200" baseline="0" dirty="0" smtClean="0">
                        <a:solidFill>
                          <a:schemeClr val="tx1"/>
                        </a:solidFill>
                        <a:latin typeface="+mn-lt"/>
                        <a:ea typeface="+mn-ea"/>
                        <a:cs typeface="+mn-cs"/>
                      </a:endParaRPr>
                    </a:p>
                  </a:txBody>
                  <a:tcPr marL="59727" marR="597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buFontTx/>
                        <a:buChar char="-"/>
                      </a:pPr>
                      <a:r>
                        <a:rPr kumimoji="0" lang="ru-RU" sz="1800" kern="1200" dirty="0" smtClean="0">
                          <a:solidFill>
                            <a:schemeClr val="tx1"/>
                          </a:solidFill>
                          <a:latin typeface="+mn-lt"/>
                          <a:ea typeface="+mn-ea"/>
                          <a:cs typeface="+mn-cs"/>
                        </a:rPr>
                        <a:t>Эпилептик, припадочный</a:t>
                      </a:r>
                      <a:r>
                        <a:rPr kumimoji="0" lang="ru-RU" sz="1800" kern="1200" baseline="0" dirty="0" smtClean="0">
                          <a:solidFill>
                            <a:schemeClr val="tx1"/>
                          </a:solidFill>
                          <a:latin typeface="+mn-lt"/>
                          <a:ea typeface="+mn-ea"/>
                          <a:cs typeface="+mn-cs"/>
                        </a:rPr>
                        <a:t>  </a:t>
                      </a:r>
                    </a:p>
                    <a:p>
                      <a:pPr algn="l">
                        <a:lnSpc>
                          <a:spcPct val="115000"/>
                        </a:lnSpc>
                        <a:spcAft>
                          <a:spcPts val="0"/>
                        </a:spcAft>
                        <a:buFontTx/>
                        <a:buChar char="-"/>
                      </a:pPr>
                      <a:endParaRPr kumimoji="0" lang="ru-RU" sz="1800" kern="1200" baseline="0" dirty="0" smtClean="0">
                        <a:solidFill>
                          <a:schemeClr val="tx1"/>
                        </a:solidFill>
                        <a:latin typeface="+mn-lt"/>
                        <a:ea typeface="+mn-ea"/>
                        <a:cs typeface="+mn-cs"/>
                      </a:endParaRPr>
                    </a:p>
                    <a:p>
                      <a:pPr algn="l">
                        <a:lnSpc>
                          <a:spcPct val="115000"/>
                        </a:lnSpc>
                        <a:spcAft>
                          <a:spcPts val="0"/>
                        </a:spcAft>
                        <a:buFontTx/>
                        <a:buChar char="-"/>
                      </a:pPr>
                      <a:endParaRPr kumimoji="0" lang="ru-RU" sz="1800" kern="1200" baseline="0" dirty="0" smtClean="0">
                        <a:solidFill>
                          <a:schemeClr val="tx1"/>
                        </a:solidFill>
                        <a:latin typeface="+mn-lt"/>
                        <a:ea typeface="+mn-ea"/>
                        <a:cs typeface="+mn-cs"/>
                      </a:endParaRPr>
                    </a:p>
                    <a:p>
                      <a:pPr algn="l">
                        <a:lnSpc>
                          <a:spcPct val="115000"/>
                        </a:lnSpc>
                        <a:spcAft>
                          <a:spcPts val="0"/>
                        </a:spcAft>
                        <a:buFontTx/>
                        <a:buChar char="-"/>
                      </a:pPr>
                      <a:endParaRPr kumimoji="0" lang="ru-RU" sz="1800" kern="1200" baseline="0" dirty="0" smtClean="0">
                        <a:solidFill>
                          <a:schemeClr val="tx1"/>
                        </a:solidFill>
                        <a:latin typeface="+mn-lt"/>
                        <a:ea typeface="+mn-ea"/>
                        <a:cs typeface="+mn-cs"/>
                      </a:endParaRPr>
                    </a:p>
                    <a:p>
                      <a:pPr algn="l">
                        <a:lnSpc>
                          <a:spcPct val="115000"/>
                        </a:lnSpc>
                        <a:spcAft>
                          <a:spcPts val="0"/>
                        </a:spcAft>
                        <a:buFontTx/>
                        <a:buChar char="-"/>
                      </a:pPr>
                      <a:r>
                        <a:rPr kumimoji="0" lang="ru-RU" sz="1800" kern="1200" dirty="0" smtClean="0">
                          <a:solidFill>
                            <a:schemeClr val="tx1"/>
                          </a:solidFill>
                          <a:latin typeface="+mn-lt"/>
                          <a:ea typeface="+mn-ea"/>
                          <a:cs typeface="+mn-cs"/>
                        </a:rPr>
                        <a:t>Сумасшедший, псих, люди с</a:t>
                      </a:r>
                    </a:p>
                    <a:p>
                      <a:r>
                        <a:rPr kumimoji="0" lang="ru-RU" sz="1800" kern="1200" dirty="0" smtClean="0">
                          <a:solidFill>
                            <a:schemeClr val="tx1"/>
                          </a:solidFill>
                          <a:latin typeface="+mn-lt"/>
                          <a:ea typeface="+mn-ea"/>
                          <a:cs typeface="+mn-cs"/>
                        </a:rPr>
                        <a:t>психическими проблемами  </a:t>
                      </a:r>
                    </a:p>
                    <a:p>
                      <a:endParaRPr kumimoji="0" lang="ru-RU" sz="1800" kern="1200" dirty="0" smtClean="0">
                        <a:solidFill>
                          <a:schemeClr val="tx1"/>
                        </a:solidFill>
                        <a:latin typeface="+mn-lt"/>
                        <a:ea typeface="+mn-ea"/>
                        <a:cs typeface="+mn-cs"/>
                      </a:endParaRPr>
                    </a:p>
                    <a:p>
                      <a:pPr>
                        <a:buFontTx/>
                        <a:buChar char="-"/>
                      </a:pPr>
                      <a:r>
                        <a:rPr kumimoji="0" lang="ru-RU" sz="1800" kern="1200" dirty="0" smtClean="0">
                          <a:solidFill>
                            <a:schemeClr val="tx1"/>
                          </a:solidFill>
                          <a:latin typeface="+mn-lt"/>
                          <a:ea typeface="+mn-ea"/>
                          <a:cs typeface="+mn-cs"/>
                        </a:rPr>
                        <a:t>Слепой, совершенно слепой  </a:t>
                      </a:r>
                    </a:p>
                    <a:p>
                      <a:pPr>
                        <a:buFontTx/>
                        <a:buNone/>
                      </a:pPr>
                      <a:endParaRPr kumimoji="0" lang="ru-RU" sz="1800" kern="1200" dirty="0" smtClean="0">
                        <a:solidFill>
                          <a:schemeClr val="tx1"/>
                        </a:solidFill>
                        <a:latin typeface="+mn-lt"/>
                        <a:ea typeface="+mn-ea"/>
                        <a:cs typeface="+mn-cs"/>
                      </a:endParaRPr>
                    </a:p>
                    <a:p>
                      <a:pPr>
                        <a:buFontTx/>
                        <a:buChar char="-"/>
                      </a:pPr>
                      <a:endParaRPr kumimoji="0" lang="ru-RU" sz="1800" kern="1200" dirty="0" smtClean="0">
                        <a:solidFill>
                          <a:schemeClr val="tx1"/>
                        </a:solidFill>
                        <a:latin typeface="+mn-lt"/>
                        <a:ea typeface="+mn-ea"/>
                        <a:cs typeface="+mn-cs"/>
                      </a:endParaRPr>
                    </a:p>
                    <a:p>
                      <a:pPr>
                        <a:buFontTx/>
                        <a:buChar char="-"/>
                      </a:pPr>
                      <a:endParaRPr kumimoji="0" lang="ru-RU" sz="1800" kern="1200" dirty="0" smtClean="0">
                        <a:solidFill>
                          <a:schemeClr val="tx1"/>
                        </a:solidFill>
                        <a:latin typeface="+mn-lt"/>
                        <a:ea typeface="+mn-ea"/>
                        <a:cs typeface="+mn-cs"/>
                      </a:endParaRPr>
                    </a:p>
                    <a:p>
                      <a:r>
                        <a:rPr kumimoji="0" lang="ru-RU" sz="1800" kern="1200" dirty="0" smtClean="0">
                          <a:solidFill>
                            <a:schemeClr val="tx1"/>
                          </a:solidFill>
                          <a:latin typeface="+mn-lt"/>
                          <a:ea typeface="+mn-ea"/>
                          <a:cs typeface="+mn-cs"/>
                        </a:rPr>
                        <a:t>- Глухой, глухонемой, человек с</a:t>
                      </a:r>
                    </a:p>
                    <a:p>
                      <a:r>
                        <a:rPr kumimoji="0" lang="ru-RU" sz="1800" kern="1200" dirty="0" smtClean="0">
                          <a:solidFill>
                            <a:schemeClr val="tx1"/>
                          </a:solidFill>
                          <a:latin typeface="+mn-lt"/>
                          <a:ea typeface="+mn-ea"/>
                          <a:cs typeface="+mn-cs"/>
                        </a:rPr>
                        <a:t>нарушением слуха, человек с</a:t>
                      </a:r>
                    </a:p>
                    <a:p>
                      <a:r>
                        <a:rPr kumimoji="0" lang="ru-RU" sz="1800" kern="1200" dirty="0" smtClean="0">
                          <a:solidFill>
                            <a:schemeClr val="tx1"/>
                          </a:solidFill>
                          <a:latin typeface="+mn-lt"/>
                          <a:ea typeface="+mn-ea"/>
                          <a:cs typeface="+mn-cs"/>
                        </a:rPr>
                        <a:t>остатками слуха  </a:t>
                      </a:r>
                    </a:p>
                    <a:p>
                      <a:endParaRPr kumimoji="0" lang="ru-RU" sz="1800" kern="1200" dirty="0" smtClean="0">
                        <a:solidFill>
                          <a:schemeClr val="tx1"/>
                        </a:solidFill>
                        <a:latin typeface="+mn-lt"/>
                        <a:ea typeface="+mn-ea"/>
                        <a:cs typeface="+mn-cs"/>
                      </a:endParaRPr>
                    </a:p>
                    <a:p>
                      <a:pPr>
                        <a:buFontTx/>
                        <a:buChar char="-"/>
                      </a:pPr>
                      <a:r>
                        <a:rPr kumimoji="0" lang="ru-RU" sz="1800" kern="1200" dirty="0" smtClean="0">
                          <a:solidFill>
                            <a:schemeClr val="tx1"/>
                          </a:solidFill>
                          <a:latin typeface="+mn-lt"/>
                          <a:ea typeface="+mn-ea"/>
                          <a:cs typeface="+mn-cs"/>
                        </a:rPr>
                        <a:t>«</a:t>
                      </a:r>
                      <a:r>
                        <a:rPr kumimoji="0" lang="ru-RU" sz="1800" kern="1200" dirty="0" err="1" smtClean="0">
                          <a:solidFill>
                            <a:schemeClr val="tx1"/>
                          </a:solidFill>
                          <a:latin typeface="+mn-lt"/>
                          <a:ea typeface="+mn-ea"/>
                          <a:cs typeface="+mn-cs"/>
                        </a:rPr>
                        <a:t>даун</a:t>
                      </a:r>
                      <a:r>
                        <a:rPr kumimoji="0" lang="ru-RU" sz="1800" kern="1200" dirty="0" smtClean="0">
                          <a:solidFill>
                            <a:schemeClr val="tx1"/>
                          </a:solidFill>
                          <a:latin typeface="+mn-lt"/>
                          <a:ea typeface="+mn-ea"/>
                          <a:cs typeface="+mn-cs"/>
                        </a:rPr>
                        <a:t>», «монголоид», «</a:t>
                      </a:r>
                      <a:r>
                        <a:rPr kumimoji="0" lang="ru-RU" sz="1800" kern="1200" dirty="0" err="1" smtClean="0">
                          <a:solidFill>
                            <a:schemeClr val="tx1"/>
                          </a:solidFill>
                          <a:latin typeface="+mn-lt"/>
                          <a:ea typeface="+mn-ea"/>
                          <a:cs typeface="+mn-cs"/>
                        </a:rPr>
                        <a:t>даунята</a:t>
                      </a:r>
                      <a:r>
                        <a:rPr kumimoji="0" lang="ru-RU" sz="1800" kern="1200" dirty="0" smtClean="0">
                          <a:solidFill>
                            <a:schemeClr val="tx1"/>
                          </a:solidFill>
                          <a:latin typeface="+mn-lt"/>
                          <a:ea typeface="+mn-ea"/>
                          <a:cs typeface="+mn-cs"/>
                        </a:rPr>
                        <a:t>» </a:t>
                      </a:r>
                    </a:p>
                    <a:p>
                      <a:pPr>
                        <a:buFontTx/>
                        <a:buChar char="-"/>
                      </a:pPr>
                      <a:endParaRPr kumimoji="0" lang="ru-RU" sz="1800" kern="1200" dirty="0" smtClean="0">
                        <a:solidFill>
                          <a:schemeClr val="tx1"/>
                        </a:solidFill>
                        <a:latin typeface="+mn-lt"/>
                        <a:ea typeface="+mn-ea"/>
                        <a:cs typeface="+mn-cs"/>
                      </a:endParaRPr>
                    </a:p>
                    <a:p>
                      <a:pPr>
                        <a:buFontTx/>
                        <a:buChar char="-"/>
                      </a:pPr>
                      <a:r>
                        <a:rPr kumimoji="0" lang="ru-RU" sz="1800" kern="1200" dirty="0" smtClean="0">
                          <a:solidFill>
                            <a:schemeClr val="tx1"/>
                          </a:solidFill>
                          <a:latin typeface="+mn-lt"/>
                          <a:ea typeface="+mn-ea"/>
                          <a:cs typeface="+mn-cs"/>
                        </a:rPr>
                        <a:t>- «Тормоз», слабоумный, ребёнок с задержкой в развитии</a:t>
                      </a:r>
                    </a:p>
                  </a:txBody>
                  <a:tcPr marL="59727" marR="597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Требования к режиму организации урока в инклюзивном классе</a:t>
            </a:r>
            <a:endParaRPr lang="ru-RU" b="1" i="1" dirty="0"/>
          </a:p>
        </p:txBody>
      </p:sp>
      <p:sp>
        <p:nvSpPr>
          <p:cNvPr id="3" name="Содержимое 2"/>
          <p:cNvSpPr>
            <a:spLocks noGrp="1"/>
          </p:cNvSpPr>
          <p:nvPr>
            <p:ph sz="quarter" idx="1"/>
          </p:nvPr>
        </p:nvSpPr>
        <p:spPr>
          <a:xfrm>
            <a:off x="457200" y="1357298"/>
            <a:ext cx="7467600" cy="5116654"/>
          </a:xfrm>
        </p:spPr>
        <p:txBody>
          <a:bodyPr>
            <a:normAutofit fontScale="92500" lnSpcReduction="20000"/>
          </a:bodyPr>
          <a:lstStyle/>
          <a:p>
            <a:pPr algn="ctr"/>
            <a:r>
              <a:rPr lang="ru-RU" b="1" i="1" dirty="0" smtClean="0"/>
              <a:t>Начало урока:</a:t>
            </a:r>
          </a:p>
          <a:p>
            <a:r>
              <a:rPr lang="ru-RU" b="1" i="1" dirty="0" smtClean="0"/>
              <a:t>Первый </a:t>
            </a:r>
            <a:r>
              <a:rPr lang="ru-RU" b="1" i="1" dirty="0" smtClean="0"/>
              <a:t>вариант работы</a:t>
            </a:r>
            <a:r>
              <a:rPr lang="ru-RU" dirty="0" smtClean="0"/>
              <a:t> – «особенные» дети работают по карточкам на закрепление предыдущей темы (в это время учитель работает с остальными детьми, объясняя новую тему, которую невозможно объяснить в том же режиме</a:t>
            </a:r>
            <a:r>
              <a:rPr lang="ru-RU" b="1" dirty="0" smtClean="0"/>
              <a:t> </a:t>
            </a:r>
            <a:r>
              <a:rPr lang="ru-RU" dirty="0" smtClean="0"/>
              <a:t>и «особенным» детям).  Здесь можно предложить детям карточки с понятиями</a:t>
            </a:r>
            <a:r>
              <a:rPr lang="ru-RU" b="1" dirty="0" smtClean="0"/>
              <a:t> </a:t>
            </a:r>
            <a:r>
              <a:rPr lang="ru-RU" dirty="0" smtClean="0"/>
              <a:t>предыдущего урока и дети должны дать этим понятиям письменную</a:t>
            </a:r>
            <a:r>
              <a:rPr lang="ru-RU" b="1" dirty="0" smtClean="0"/>
              <a:t> </a:t>
            </a:r>
            <a:r>
              <a:rPr lang="ru-RU" dirty="0" smtClean="0"/>
              <a:t>характеристику. При этом карточка может содержать слова-подсказки или</a:t>
            </a:r>
            <a:r>
              <a:rPr lang="ru-RU" b="1" dirty="0" smtClean="0"/>
              <a:t> </a:t>
            </a:r>
            <a:r>
              <a:rPr lang="ru-RU" dirty="0" smtClean="0"/>
              <a:t>предложения с пропущенными словами, чтобы детям было проще дать</a:t>
            </a:r>
            <a:r>
              <a:rPr lang="ru-RU" b="1" dirty="0" smtClean="0"/>
              <a:t> </a:t>
            </a:r>
            <a:r>
              <a:rPr lang="ru-RU" dirty="0" smtClean="0"/>
              <a:t>определение понятию. Также можно использовать задания такого характера: в</a:t>
            </a:r>
            <a:r>
              <a:rPr lang="ru-RU" b="1" dirty="0" smtClean="0"/>
              <a:t> </a:t>
            </a:r>
            <a:r>
              <a:rPr lang="ru-RU" dirty="0" smtClean="0"/>
              <a:t>одном столбике даются понятия, в другом – определения этих понятий (дети</a:t>
            </a:r>
            <a:r>
              <a:rPr lang="ru-RU" b="1" dirty="0" smtClean="0"/>
              <a:t> </a:t>
            </a:r>
            <a:r>
              <a:rPr lang="ru-RU" dirty="0" smtClean="0"/>
              <a:t>стрелочкой должны указать какому понятию соответствует то или иное</a:t>
            </a:r>
            <a:r>
              <a:rPr lang="ru-RU" b="1" dirty="0" smtClean="0"/>
              <a:t> </a:t>
            </a:r>
            <a:r>
              <a:rPr lang="ru-RU" dirty="0" smtClean="0"/>
              <a:t>определение). После предложить карточки с практическими примерами.</a:t>
            </a:r>
          </a:p>
          <a:p>
            <a:endParaRPr lang="ru-RU" dirty="0" smtClean="0"/>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57166"/>
            <a:ext cx="7467600" cy="6116786"/>
          </a:xfrm>
        </p:spPr>
        <p:txBody>
          <a:bodyPr>
            <a:normAutofit fontScale="85000" lnSpcReduction="20000"/>
          </a:bodyPr>
          <a:lstStyle/>
          <a:p>
            <a:r>
              <a:rPr lang="ru-RU" b="1" i="1" dirty="0" smtClean="0"/>
              <a:t>Второй вариант – пока </a:t>
            </a:r>
            <a:r>
              <a:rPr lang="ru-RU" dirty="0" smtClean="0"/>
              <a:t>«обычные» учащиеся работают по карточкам на закрепление предыдущей темы (т.к. они более самостоятельны), учитель проводит словарную работу или другие виды работ с «особенными» детьми по вспоминанию основных понятий, касающихся темы предыдущего урока. Словарную работу включать обязательно (устно или по карточкам). Учитель может коротко проговорить, что усвоено детьми на прошлом занятии. Здесь же можно использовать наглядность (картинки, пособия, практический материал, предметы). Можно предложить детям задание по типу «10 слов»: на доске или устно учитель предлагает детям 10 уже известных им понятий, касающихся пройденных тем. После этого карточки с понятиями убираются, а у себя в тетрадях дети должны воспроизвести все слова, которые они запомнили, а потом дети устно дают определения этим словам. После этого предлагается выполнить практическое задание на доске или другое практическое задание, чтобы дети вспомнили, как на практике пользоваться этими понятиями.</a:t>
            </a:r>
          </a:p>
          <a:p>
            <a:r>
              <a:rPr lang="ru-RU" dirty="0" smtClean="0"/>
              <a:t>Начало урока с детьми, имеющими нарушение с интеллекта, всегда должно быть построено на повторении предыдущего материала.</a:t>
            </a:r>
          </a:p>
          <a:p>
            <a:pPr>
              <a:buNone/>
            </a:pPr>
            <a:r>
              <a:rPr lang="ru-RU" b="1" dirty="0" smtClean="0"/>
              <a:t> </a:t>
            </a:r>
            <a:endParaRPr lang="ru-RU" dirty="0" smtClean="0"/>
          </a:p>
          <a:p>
            <a:endParaRPr lang="ru-RU" dirty="0"/>
          </a:p>
        </p:txBody>
      </p:sp>
    </p:spTree>
  </p:cSld>
  <p:clrMapOvr>
    <a:masterClrMapping/>
  </p:clrMapOvr>
  <p:transition>
    <p:push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TotalTime>
  <Words>658</Words>
  <Application>Microsoft Office PowerPoint</Application>
  <PresentationFormat>Экран (4:3)</PresentationFormat>
  <Paragraphs>139</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Эркер</vt:lpstr>
      <vt:lpstr>Рекомендации по адаптации обучения детей с ОВЗ в общеобразовательной школе</vt:lpstr>
      <vt:lpstr>- КНИГИ    - ПЛАНИРОВАНИЕ РАБОТЫ В КЛАССЕ    - ФОРМУЛИРОВКА ЗАДАНИЙ    - ОЦЕНКА    - ТИПИЧНЫЕ ОШИБОЧНЫЕ ПОЗИЦИИ В ОЦЕНИВАНИИ УЧАЩИХСЯ      </vt:lpstr>
      <vt:lpstr>Для повышения эффективности  обучения учащихся  с ОВЗ создаются специальные условия:</vt:lpstr>
      <vt:lpstr>Виды помощи учащимся с ОВЗ</vt:lpstr>
      <vt:lpstr>Цели  обучения детей   с ОВЗ</vt:lpstr>
      <vt:lpstr>Слайд 6</vt:lpstr>
      <vt:lpstr>Слайд 7</vt:lpstr>
      <vt:lpstr>Требования к режиму организации урока в инклюзивном классе</vt:lpstr>
      <vt:lpstr>Слайд 9</vt:lpstr>
      <vt:lpstr>Слайд 10</vt:lpstr>
      <vt:lpstr>Слайд 11</vt:lpstr>
      <vt:lpstr>Слайд 12</vt:lpstr>
      <vt:lpstr>Слайд 13</vt:lpstr>
      <vt:lpstr>Слайд 14</vt:lpstr>
      <vt:lpstr>Слайд 15</vt:lpstr>
      <vt:lpstr>Слайд 16</vt:lpstr>
      <vt:lpstr>Спасибо за внимание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Рекомендации по адаптации обучения детей с ОВЗ в общеобразовательной школе</dc:title>
  <dc:creator>Александр</dc:creator>
  <cp:lastModifiedBy>Александр</cp:lastModifiedBy>
  <cp:revision>12</cp:revision>
  <dcterms:created xsi:type="dcterms:W3CDTF">2017-01-07T18:11:40Z</dcterms:created>
  <dcterms:modified xsi:type="dcterms:W3CDTF">2017-01-07T20:10:50Z</dcterms:modified>
</cp:coreProperties>
</file>