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8" r:id="rId2"/>
    <p:sldId id="260" r:id="rId3"/>
  </p:sldIdLst>
  <p:sldSz cx="6858000" cy="9144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6" d="100"/>
          <a:sy n="86" d="100"/>
        </p:scale>
        <p:origin x="-1530" y="1932"/>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4350" y="2840568"/>
            <a:ext cx="5829300" cy="1960033"/>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C2CC1E6-D1B5-4DBD-813C-F0F961D92993}" type="datetimeFigureOut">
              <a:rPr lang="ru-RU" smtClean="0"/>
              <a:pPr/>
              <a:t>05.06.2019</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39FA82D5-0F5A-436A-A36D-C38708DDDF5E}"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2CC1E6-D1B5-4DBD-813C-F0F961D92993}" type="datetimeFigureOut">
              <a:rPr lang="ru-RU" smtClean="0"/>
              <a:pPr/>
              <a:t>05.06.2019</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39FA82D5-0F5A-436A-A36D-C38708DDDF5E}"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3729037" y="488951"/>
            <a:ext cx="1157288" cy="104013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257175" y="488951"/>
            <a:ext cx="3357563" cy="104013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2CC1E6-D1B5-4DBD-813C-F0F961D92993}" type="datetimeFigureOut">
              <a:rPr lang="ru-RU" smtClean="0"/>
              <a:pPr/>
              <a:t>05.06.2019</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39FA82D5-0F5A-436A-A36D-C38708DDDF5E}"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2CC1E6-D1B5-4DBD-813C-F0F961D92993}" type="datetimeFigureOut">
              <a:rPr lang="ru-RU" smtClean="0"/>
              <a:pPr/>
              <a:t>05.06.2019</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39FA82D5-0F5A-436A-A36D-C38708DDDF5E}"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1735" y="5875867"/>
            <a:ext cx="5829300" cy="1816100"/>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C2CC1E6-D1B5-4DBD-813C-F0F961D92993}" type="datetimeFigureOut">
              <a:rPr lang="ru-RU" smtClean="0"/>
              <a:pPr/>
              <a:t>05.06.2019</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39FA82D5-0F5A-436A-A36D-C38708DDDF5E}"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C2CC1E6-D1B5-4DBD-813C-F0F961D92993}" type="datetimeFigureOut">
              <a:rPr lang="ru-RU" smtClean="0"/>
              <a:pPr/>
              <a:t>05.06.2019</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39FA82D5-0F5A-436A-A36D-C38708DDDF5E}"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C2CC1E6-D1B5-4DBD-813C-F0F961D92993}" type="datetimeFigureOut">
              <a:rPr lang="ru-RU" smtClean="0"/>
              <a:pPr/>
              <a:t>05.06.2019</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39FA82D5-0F5A-436A-A36D-C38708DDDF5E}"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C2CC1E6-D1B5-4DBD-813C-F0F961D92993}" type="datetimeFigureOut">
              <a:rPr lang="ru-RU" smtClean="0"/>
              <a:pPr/>
              <a:t>05.06.2019</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39FA82D5-0F5A-436A-A36D-C38708DDDF5E}"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C2CC1E6-D1B5-4DBD-813C-F0F961D92993}" type="datetimeFigureOut">
              <a:rPr lang="ru-RU" smtClean="0"/>
              <a:pPr/>
              <a:t>05.06.2019</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39FA82D5-0F5A-436A-A36D-C38708DDDF5E}"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4067"/>
            <a:ext cx="2256235" cy="154940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C2CC1E6-D1B5-4DBD-813C-F0F961D92993}" type="datetimeFigureOut">
              <a:rPr lang="ru-RU" smtClean="0"/>
              <a:pPr/>
              <a:t>05.06.2019</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39FA82D5-0F5A-436A-A36D-C38708DDDF5E}"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44216" y="6400800"/>
            <a:ext cx="4114800" cy="755651"/>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C2CC1E6-D1B5-4DBD-813C-F0F961D92993}" type="datetimeFigureOut">
              <a:rPr lang="ru-RU" smtClean="0"/>
              <a:pPr/>
              <a:t>05.06.2019</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39FA82D5-0F5A-436A-A36D-C38708DDDF5E}"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C2CC1E6-D1B5-4DBD-813C-F0F961D92993}" type="datetimeFigureOut">
              <a:rPr lang="ru-RU" smtClean="0"/>
              <a:pPr/>
              <a:t>05.06.2019</a:t>
            </a:fld>
            <a:endParaRPr lang="ru-RU" dirty="0"/>
          </a:p>
        </p:txBody>
      </p:sp>
      <p:sp>
        <p:nvSpPr>
          <p:cNvPr id="5" name="Нижний колонтитул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39FA82D5-0F5A-436A-A36D-C38708DDDF5E}"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00808" y="107504"/>
            <a:ext cx="3960440" cy="1080120"/>
          </a:xfrm>
        </p:spPr>
        <p:txBody>
          <a:bodyPr>
            <a:normAutofit/>
          </a:bodyPr>
          <a:lstStyle/>
          <a:p>
            <a:r>
              <a:rPr lang="ru-RU" sz="1600" b="1" dirty="0" smtClean="0">
                <a:solidFill>
                  <a:srgbClr val="C00000"/>
                </a:solidFill>
              </a:rPr>
              <a:t>Памятка участнику </a:t>
            </a:r>
            <a:br>
              <a:rPr lang="ru-RU" sz="1600" b="1" dirty="0" smtClean="0">
                <a:solidFill>
                  <a:srgbClr val="C00000"/>
                </a:solidFill>
              </a:rPr>
            </a:br>
            <a:r>
              <a:rPr lang="ru-RU" sz="1600" b="1" dirty="0" smtClean="0">
                <a:solidFill>
                  <a:srgbClr val="C00000"/>
                </a:solidFill>
              </a:rPr>
              <a:t>всероссийской </a:t>
            </a:r>
            <a:br>
              <a:rPr lang="ru-RU" sz="1600" b="1" dirty="0" smtClean="0">
                <a:solidFill>
                  <a:srgbClr val="C00000"/>
                </a:solidFill>
              </a:rPr>
            </a:br>
            <a:r>
              <a:rPr lang="ru-RU" sz="1600" b="1" dirty="0" smtClean="0">
                <a:solidFill>
                  <a:srgbClr val="C00000"/>
                </a:solidFill>
              </a:rPr>
              <a:t>олимпиады школьников</a:t>
            </a:r>
            <a:endParaRPr lang="ru-RU" b="1" dirty="0">
              <a:solidFill>
                <a:srgbClr val="C00000"/>
              </a:solidFill>
            </a:endParaRPr>
          </a:p>
        </p:txBody>
      </p:sp>
      <p:pic>
        <p:nvPicPr>
          <p:cNvPr id="1026" name="Picture 2" descr="C:\Users\Admin\Desktop\c17033ddd55ecdf5f16c90daa55576ba_XL.jpg"/>
          <p:cNvPicPr>
            <a:picLocks noChangeAspect="1" noChangeArrowheads="1"/>
          </p:cNvPicPr>
          <p:nvPr/>
        </p:nvPicPr>
        <p:blipFill>
          <a:blip r:embed="rId2" cstate="print"/>
          <a:srcRect/>
          <a:stretch>
            <a:fillRect/>
          </a:stretch>
        </p:blipFill>
        <p:spPr bwMode="auto">
          <a:xfrm>
            <a:off x="332656" y="123827"/>
            <a:ext cx="1800200" cy="1536171"/>
          </a:xfrm>
          <a:prstGeom prst="rect">
            <a:avLst/>
          </a:prstGeom>
          <a:noFill/>
        </p:spPr>
      </p:pic>
      <p:sp>
        <p:nvSpPr>
          <p:cNvPr id="4" name="Прямоугольник 3"/>
          <p:cNvSpPr/>
          <p:nvPr/>
        </p:nvSpPr>
        <p:spPr>
          <a:xfrm>
            <a:off x="188640" y="1525805"/>
            <a:ext cx="6552728" cy="7386638"/>
          </a:xfrm>
          <a:prstGeom prst="rect">
            <a:avLst/>
          </a:prstGeom>
        </p:spPr>
        <p:txBody>
          <a:bodyPr wrap="square" anchor="ctr">
            <a:spAutoFit/>
          </a:bodyPr>
          <a:lstStyle/>
          <a:p>
            <a:pPr algn="just"/>
            <a:r>
              <a:rPr lang="ru-RU" sz="1200" dirty="0" smtClean="0"/>
              <a:t>	</a:t>
            </a:r>
            <a:r>
              <a:rPr lang="ru-RU" sz="1050" dirty="0" smtClean="0"/>
              <a:t>Всероссийская олимпиада школьников </a:t>
            </a:r>
            <a:r>
              <a:rPr lang="ru-RU" sz="1050" dirty="0"/>
              <a:t>проводится в целях выявления и развития у обучающихся творческих способностей и интереса к научной (научно-исследовательской) деятельности, пропаганды научных знаний, отбора лиц, проявивших выдающиеся способности в составы сборных команд Российской Федерации для участия в международных олимпиадах по общеобразовательным предметам</a:t>
            </a:r>
            <a:r>
              <a:rPr lang="ru-RU" sz="1050" dirty="0" smtClean="0"/>
              <a:t>.</a:t>
            </a:r>
            <a:r>
              <a:rPr lang="ru-RU" sz="1050" b="1" dirty="0"/>
              <a:t> </a:t>
            </a:r>
            <a:endParaRPr lang="ru-RU" sz="1050" b="1" dirty="0" smtClean="0"/>
          </a:p>
          <a:p>
            <a:pPr algn="just"/>
            <a:r>
              <a:rPr lang="ru-RU" sz="1050" b="1" dirty="0"/>
              <a:t>	</a:t>
            </a:r>
            <a:r>
              <a:rPr lang="ru-RU" sz="1050" dirty="0" smtClean="0"/>
              <a:t>Школьный и муниципальный  этапы  всероссийской олимпиады школьников проходят в сроки, утверждённые районным отделом образования администрации Лесного района по каждому общеобразовательному предмету. Срок </a:t>
            </a:r>
            <a:r>
              <a:rPr lang="ru-RU" sz="1050" dirty="0"/>
              <a:t>окончания школьного этапа олимпиады - не позднее 1 </a:t>
            </a:r>
            <a:r>
              <a:rPr lang="ru-RU" sz="1050" dirty="0" smtClean="0"/>
              <a:t>ноября,  </a:t>
            </a:r>
            <a:r>
              <a:rPr lang="ru-RU" sz="1050" dirty="0"/>
              <a:t>муниципального этапа олимпиады - не позднее 25 </a:t>
            </a:r>
            <a:r>
              <a:rPr lang="ru-RU" sz="1050" dirty="0" smtClean="0"/>
              <a:t>декабря. О сроках проведения школьного и муниципального этапов можно узнать на официальных стендах и сайтах ОУ и РОО.</a:t>
            </a:r>
            <a:r>
              <a:rPr lang="ru-RU" sz="1050" dirty="0"/>
              <a:t> </a:t>
            </a:r>
            <a:endParaRPr lang="ru-RU" sz="1050" dirty="0" smtClean="0"/>
          </a:p>
          <a:p>
            <a:pPr algn="just"/>
            <a:r>
              <a:rPr lang="ru-RU" sz="1050" dirty="0"/>
              <a:t>	</a:t>
            </a:r>
            <a:r>
              <a:rPr lang="ru-RU" sz="1050" dirty="0" smtClean="0"/>
              <a:t>В </a:t>
            </a:r>
            <a:r>
              <a:rPr lang="ru-RU" sz="1050" b="1" dirty="0"/>
              <a:t>школьном этапе олимпиады </a:t>
            </a:r>
            <a:r>
              <a:rPr lang="ru-RU" sz="1050" dirty="0"/>
              <a:t>на добровольной основе </a:t>
            </a:r>
            <a:r>
              <a:rPr lang="ru-RU" sz="1050" dirty="0" smtClean="0"/>
              <a:t>принимают </a:t>
            </a:r>
            <a:r>
              <a:rPr lang="ru-RU" sz="1050" dirty="0"/>
              <a:t>индивидуальное участие обучающиеся 4 - 11 классов организаций, осуществляющих образовательную деятельность по образовательным программам начального общего, основного общего и среднего общего образования</a:t>
            </a:r>
            <a:r>
              <a:rPr lang="ru-RU" sz="1050" dirty="0" smtClean="0"/>
              <a:t>. </a:t>
            </a:r>
          </a:p>
          <a:p>
            <a:pPr algn="just"/>
            <a:r>
              <a:rPr lang="ru-RU" sz="1050" dirty="0"/>
              <a:t>	</a:t>
            </a:r>
            <a:r>
              <a:rPr lang="ru-RU" sz="1050" dirty="0" smtClean="0"/>
              <a:t>В </a:t>
            </a:r>
            <a:r>
              <a:rPr lang="ru-RU" sz="1050" b="1" dirty="0" smtClean="0"/>
              <a:t>муниципальном этапе  олимпиады - </a:t>
            </a:r>
            <a:r>
              <a:rPr lang="ru-RU" sz="1050" dirty="0" smtClean="0"/>
              <a:t>обучающиеся 7-11 классов, участники школьного этапа текущего учебного года, набравшие необходимое для участия в муниципальном этапе количество баллов, установленное организатором муниципального этапа, </a:t>
            </a:r>
            <a:r>
              <a:rPr lang="ru-RU" sz="1050" dirty="0"/>
              <a:t>победители и призёры муниципального этапа олимпиады предыдущего учебного года, продолжающие обучение в организациях, осуществляющих образовательную деятельность по образовательным программам основного общего и среднего общего образования</a:t>
            </a:r>
            <a:r>
              <a:rPr lang="ru-RU" sz="1050" dirty="0" smtClean="0"/>
              <a:t>. </a:t>
            </a:r>
            <a:r>
              <a:rPr lang="ru-RU" sz="1050" dirty="0"/>
              <a:t>Победители и призёры муниципального этапа предыдущего года вправе выполнять олимпиадные задания, разработанные для более старших классов по отношению к тем, в которых они проходят обучение. В случае их прохождения на последующие этапы олимпиады, данные участники олимпиады выполняют олимпиадные задания, разработанные для класса, который они выбрали на муниципальном этапе олимпиады.</a:t>
            </a:r>
          </a:p>
          <a:p>
            <a:pPr algn="just"/>
            <a:r>
              <a:rPr lang="ru-RU" sz="1050" dirty="0" smtClean="0"/>
              <a:t>	В </a:t>
            </a:r>
            <a:r>
              <a:rPr lang="ru-RU" sz="1050" b="1" dirty="0" smtClean="0"/>
              <a:t>региональном этапе олимпиады </a:t>
            </a:r>
            <a:r>
              <a:rPr lang="ru-RU" sz="1050" dirty="0" smtClean="0"/>
              <a:t>обучающиеся 9-11 классов, участники муниципального этапа текущего года и победители и призёры регионального этапа олимпиады предыдущего учебного года, продолжающие обучение в организациях, осуществляющих образовательную деятельность по образовательным программам основного общего и среднего общего образования. Победители и призёры регионального этапа олимпиады предыдущего года вправе выполнять олимпиадные задания, разработанные для более старших классов по отношению к тем, в которых они проходят обучение. В случае их прохождения на заключительный этап олимпиады, данные участники олимпиады выполняют олимпиадные задания, разработанные для класса, который они выбрали на региональном этапе олимпиады.</a:t>
            </a:r>
            <a:r>
              <a:rPr lang="ru-RU" sz="1050" dirty="0"/>
              <a:t> </a:t>
            </a:r>
            <a:r>
              <a:rPr lang="ru-RU" sz="1050" dirty="0" smtClean="0"/>
              <a:t> </a:t>
            </a:r>
          </a:p>
          <a:p>
            <a:pPr algn="just"/>
            <a:r>
              <a:rPr lang="ru-RU" sz="1050" dirty="0" smtClean="0"/>
              <a:t>	Обучающийся принимает участие в олимпиаде с согласия родителя </a:t>
            </a:r>
            <a:r>
              <a:rPr lang="ru-RU" sz="1050" dirty="0"/>
              <a:t>(</a:t>
            </a:r>
            <a:r>
              <a:rPr lang="ru-RU" sz="1050" dirty="0" smtClean="0"/>
              <a:t>законного представителя) </a:t>
            </a:r>
            <a:r>
              <a:rPr lang="ru-RU" sz="1050" dirty="0"/>
              <a:t>обучающегося, заявившего о своем участии в олимпиаде, </a:t>
            </a:r>
            <a:r>
              <a:rPr lang="ru-RU" sz="1050" b="1" dirty="0"/>
              <a:t>в срок не менее чем за 10 рабочих дней до начала школьного этапа </a:t>
            </a:r>
            <a:r>
              <a:rPr lang="ru-RU" sz="1050" b="1" dirty="0" smtClean="0"/>
              <a:t>олимпиады,</a:t>
            </a:r>
            <a:r>
              <a:rPr lang="ru-RU" sz="1050" dirty="0" smtClean="0"/>
              <a:t> подтверждая ознакомление в </a:t>
            </a:r>
            <a:r>
              <a:rPr lang="ru-RU" sz="1050" dirty="0"/>
              <a:t>письменной форме </a:t>
            </a:r>
            <a:r>
              <a:rPr lang="ru-RU" sz="1050" dirty="0" smtClean="0"/>
              <a:t>с </a:t>
            </a:r>
            <a:r>
              <a:rPr lang="ru-RU" sz="1050" dirty="0"/>
              <a:t>настоящим Порядком и </a:t>
            </a:r>
            <a:r>
              <a:rPr lang="ru-RU" sz="1050" dirty="0" smtClean="0"/>
              <a:t>предоставляя </a:t>
            </a:r>
            <a:r>
              <a:rPr lang="ru-RU" sz="1050" dirty="0"/>
              <a:t>организатору школьного этапа олимпиады согласие на публикацию олимпиадной работы своего несовершеннолетнего ребенка, в том числе в информационно-телекоммуникационной сети "Интернет" (далее - сеть </a:t>
            </a:r>
            <a:r>
              <a:rPr lang="ru-RU" sz="1050" dirty="0" smtClean="0"/>
              <a:t>Интернет).</a:t>
            </a:r>
            <a:r>
              <a:rPr lang="ru-RU" sz="1050" dirty="0"/>
              <a:t> </a:t>
            </a:r>
            <a:r>
              <a:rPr lang="ru-RU" sz="1050" dirty="0" smtClean="0"/>
              <a:t>Участник олимпиады должен явиться в пункт проведения олимпиады за 30 минут до начала. </a:t>
            </a:r>
          </a:p>
          <a:p>
            <a:pPr algn="just"/>
            <a:r>
              <a:rPr lang="ru-RU" sz="1050" dirty="0"/>
              <a:t>	</a:t>
            </a:r>
            <a:r>
              <a:rPr lang="ru-RU" sz="1050" dirty="0" smtClean="0"/>
              <a:t>Перед началом олимпиады участник проходит регистрацию. Для предъявления на регистрации участнику олимпиады необходимо иметь при себе: документ, удостоверяющий личность (свидетельство о рождении, паспорт), медицинскую справку о состоянии здоровья и отсутствия противопоказаний (олимпиада по физической культуре , ОБЖ). </a:t>
            </a:r>
          </a:p>
          <a:p>
            <a:pPr algn="just"/>
            <a:r>
              <a:rPr lang="ru-RU" sz="1050" dirty="0"/>
              <a:t>	</a:t>
            </a:r>
            <a:r>
              <a:rPr lang="ru-RU" sz="1050" dirty="0" smtClean="0"/>
              <a:t>Для выполнения олимпиадных заданий необходимо  иметь при себе две </a:t>
            </a:r>
            <a:r>
              <a:rPr lang="ru-RU" sz="1050" dirty="0" err="1" smtClean="0"/>
              <a:t>гелевые</a:t>
            </a:r>
            <a:r>
              <a:rPr lang="ru-RU" sz="1050" dirty="0" smtClean="0"/>
              <a:t> ручки черного цвета. Участник может взять с собой в аудиторию очки, шоколад (без фольги), воду в прозрачной бутылке. </a:t>
            </a:r>
          </a:p>
          <a:p>
            <a:pPr algn="just"/>
            <a:r>
              <a:rPr lang="ru-RU" sz="1050" dirty="0" smtClean="0"/>
              <a:t>	</a:t>
            </a:r>
            <a:endParaRPr lang="ru-RU" sz="1100" dirty="0" smtClean="0"/>
          </a:p>
        </p:txBody>
      </p:sp>
      <p:pic>
        <p:nvPicPr>
          <p:cNvPr id="3" name="Picture 2" descr="C:\Users\Admin\Desktop\образцы\sm.jpg"/>
          <p:cNvPicPr>
            <a:picLocks noChangeAspect="1" noChangeArrowheads="1"/>
          </p:cNvPicPr>
          <p:nvPr/>
        </p:nvPicPr>
        <p:blipFill>
          <a:blip r:embed="rId3" cstate="print"/>
          <a:srcRect/>
          <a:stretch>
            <a:fillRect/>
          </a:stretch>
        </p:blipFill>
        <p:spPr bwMode="auto">
          <a:xfrm>
            <a:off x="5229200" y="323528"/>
            <a:ext cx="1508787" cy="113159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0648" y="180012"/>
            <a:ext cx="6480720" cy="8783976"/>
          </a:xfrm>
        </p:spPr>
        <p:txBody>
          <a:bodyPr anchor="t">
            <a:noAutofit/>
          </a:bodyPr>
          <a:lstStyle/>
          <a:p>
            <a:pPr algn="just"/>
            <a:r>
              <a:rPr lang="ru-RU" sz="1100" dirty="0" smtClean="0">
                <a:solidFill>
                  <a:srgbClr val="FF0000"/>
                </a:solidFill>
              </a:rPr>
              <a:t>	</a:t>
            </a:r>
            <a:r>
              <a:rPr lang="ru-RU" sz="1050" dirty="0" smtClean="0"/>
              <a:t>Во время проведения олимпиады участники олимпиады:</a:t>
            </a:r>
            <a:br>
              <a:rPr lang="ru-RU" sz="1050" dirty="0" smtClean="0"/>
            </a:br>
            <a:r>
              <a:rPr lang="ru-RU" sz="1050" dirty="0" smtClean="0"/>
              <a:t>	- должны соблюдать настоящий Порядок и требования к проведению соответствующего этапа олимпиады по каждому общеобразовательному предмету, утвержденные организатором школьного, муниципального этапов олимпиады, центральными предметно-методическими комиссиями по общеобразовательным предметам, по которым проводится олимпиада (далее - центральные предметно-методические комиссии олимпиады); </a:t>
            </a:r>
            <a:br>
              <a:rPr lang="ru-RU" sz="1050" dirty="0" smtClean="0"/>
            </a:br>
            <a:r>
              <a:rPr lang="ru-RU" sz="1050" dirty="0" smtClean="0">
                <a:latin typeface="+mn-lt"/>
                <a:ea typeface="Cambria Math" pitchFamily="18" charset="0"/>
                <a:cs typeface="Times New Roman" pitchFamily="18" charset="0"/>
              </a:rPr>
              <a:t>	- должны следовать указаниям представителей организатора олимпиады;</a:t>
            </a:r>
            <a:br>
              <a:rPr lang="ru-RU" sz="1050" dirty="0" smtClean="0">
                <a:latin typeface="+mn-lt"/>
                <a:ea typeface="Cambria Math" pitchFamily="18" charset="0"/>
                <a:cs typeface="Times New Roman" pitchFamily="18" charset="0"/>
              </a:rPr>
            </a:br>
            <a:r>
              <a:rPr lang="ru-RU" sz="1050" dirty="0" smtClean="0">
                <a:latin typeface="+mn-lt"/>
                <a:ea typeface="Cambria Math" pitchFamily="18" charset="0"/>
                <a:cs typeface="Times New Roman" pitchFamily="18" charset="0"/>
              </a:rPr>
              <a:t>	- не вправе общаться друг с другом, свободно перемещаться по аудитории;</a:t>
            </a:r>
            <a:br>
              <a:rPr lang="ru-RU" sz="1050" dirty="0" smtClean="0">
                <a:latin typeface="+mn-lt"/>
                <a:ea typeface="Cambria Math" pitchFamily="18" charset="0"/>
                <a:cs typeface="Times New Roman" pitchFamily="18" charset="0"/>
              </a:rPr>
            </a:br>
            <a:r>
              <a:rPr lang="ru-RU" sz="1050" dirty="0" smtClean="0">
                <a:latin typeface="+mn-lt"/>
                <a:ea typeface="Cambria Math" pitchFamily="18" charset="0"/>
                <a:cs typeface="Times New Roman" pitchFamily="18" charset="0"/>
              </a:rPr>
              <a:t>	-  вправе иметь справочные материалы, средства связи и электронно-вычислительную технику, разрешённые к использованию во время проведения олимпиады, перечень которых определяется в требованиях к организации и проведению соответствующих этапов олимпиады по каждому общеобразовательному предмету. </a:t>
            </a:r>
            <a:br>
              <a:rPr lang="ru-RU" sz="1050" dirty="0" smtClean="0">
                <a:latin typeface="+mn-lt"/>
                <a:ea typeface="Cambria Math" pitchFamily="18" charset="0"/>
                <a:cs typeface="Times New Roman" pitchFamily="18" charset="0"/>
              </a:rPr>
            </a:br>
            <a:r>
              <a:rPr lang="ru-RU" sz="1050" dirty="0" smtClean="0">
                <a:latin typeface="+mn-lt"/>
                <a:ea typeface="Cambria Math" pitchFamily="18" charset="0"/>
                <a:cs typeface="Times New Roman" pitchFamily="18" charset="0"/>
              </a:rPr>
              <a:t>Участники олимпиады рассаживаются в аудитории по одному за партой, указанной организатором, в шахматном порядке. Во время проведения олимпиады участник может выйти из аудитории  только в сопровождении дежурного на несколько минут по уважительной причине (в места общего пользования или медицинскую комнату. </a:t>
            </a:r>
            <a:br>
              <a:rPr lang="ru-RU" sz="1050" dirty="0" smtClean="0">
                <a:latin typeface="+mn-lt"/>
                <a:ea typeface="Cambria Math" pitchFamily="18" charset="0"/>
                <a:cs typeface="Times New Roman" pitchFamily="18" charset="0"/>
              </a:rPr>
            </a:br>
            <a:r>
              <a:rPr lang="ru-RU" sz="1050" dirty="0" smtClean="0">
                <a:latin typeface="+mn-lt"/>
                <a:ea typeface="Cambria Math" pitchFamily="18" charset="0"/>
                <a:cs typeface="Times New Roman" pitchFamily="18" charset="0"/>
              </a:rPr>
              <a:t>	Находясь в аудитории, участник должен выполнять все требования организатора. Если возник вопрос, участник должен поднять руку и ждать когда подойдёт организатор.</a:t>
            </a:r>
            <a:br>
              <a:rPr lang="ru-RU" sz="1050" dirty="0" smtClean="0">
                <a:latin typeface="+mn-lt"/>
                <a:ea typeface="Cambria Math" pitchFamily="18" charset="0"/>
                <a:cs typeface="Times New Roman" pitchFamily="18" charset="0"/>
              </a:rPr>
            </a:br>
            <a:r>
              <a:rPr lang="ru-RU" sz="1050" dirty="0" smtClean="0">
                <a:latin typeface="+mn-lt"/>
                <a:ea typeface="Cambria Math" pitchFamily="18" charset="0"/>
                <a:cs typeface="Times New Roman" pitchFamily="18" charset="0"/>
              </a:rPr>
              <a:t>	Участник может пользоваться олимпиадными заданиями как рабочим материалом.</a:t>
            </a:r>
            <a:br>
              <a:rPr lang="ru-RU" sz="1050" dirty="0" smtClean="0">
                <a:latin typeface="+mn-lt"/>
                <a:ea typeface="Cambria Math" pitchFamily="18" charset="0"/>
                <a:cs typeface="Times New Roman" pitchFamily="18" charset="0"/>
              </a:rPr>
            </a:br>
            <a:r>
              <a:rPr lang="ru-RU" sz="1050" dirty="0" smtClean="0">
                <a:latin typeface="+mn-lt"/>
                <a:ea typeface="Cambria Math" pitchFamily="18" charset="0"/>
                <a:cs typeface="Times New Roman" pitchFamily="18" charset="0"/>
              </a:rPr>
              <a:t>	Для ответов раздаются отдельные листы и  черновики,  если предусмотрен бланк ответов – ответы пишутся непосредственно в бланке. Черновики не проверяются и не оцениваются.</a:t>
            </a:r>
            <a:br>
              <a:rPr lang="ru-RU" sz="1050" dirty="0" smtClean="0">
                <a:latin typeface="+mn-lt"/>
                <a:ea typeface="Cambria Math" pitchFamily="18" charset="0"/>
                <a:cs typeface="Times New Roman" pitchFamily="18" charset="0"/>
              </a:rPr>
            </a:br>
            <a:r>
              <a:rPr lang="ru-RU" sz="1050" dirty="0" smtClean="0">
                <a:latin typeface="+mn-lt"/>
                <a:ea typeface="Cambria Math" pitchFamily="18" charset="0"/>
                <a:cs typeface="Times New Roman" pitchFamily="18" charset="0"/>
              </a:rPr>
              <a:t>	В случае нарушения участником олимпиады настоящего Порядка и (или) утверждённых требований к организации и проведению соответствующего этапа олимпиады по каждому общеобразовательному предмету, представитель организатора олимпиады вправе удалить данного участника олимпиады из аудитории, составив акт об удалении участника олимпиады. Участники олимпиады, которые были удалены, лишаются права дальнейшего участия в олимпиаде по данному общеобразовательному предмету в текущем году.</a:t>
            </a:r>
            <a:br>
              <a:rPr lang="ru-RU" sz="1050" dirty="0" smtClean="0">
                <a:latin typeface="+mn-lt"/>
                <a:ea typeface="Cambria Math" pitchFamily="18" charset="0"/>
                <a:cs typeface="Times New Roman" pitchFamily="18" charset="0"/>
              </a:rPr>
            </a:br>
            <a:r>
              <a:rPr lang="ru-RU" sz="1050" dirty="0" smtClean="0">
                <a:latin typeface="+mn-lt"/>
                <a:ea typeface="Cambria Math" pitchFamily="18" charset="0"/>
                <a:cs typeface="Times New Roman" pitchFamily="18" charset="0"/>
              </a:rPr>
              <a:t>	В целях обеспечения права на объективное оценивание работы участники олимпиады вправе подать в письменной форме апелляцию о несогласии с выставленными баллами в жюри соответствующего этапа олимпиады. Участник олимпиады перед подачей апелляции вправе убедиться в том, что его работа проверена и оценена в соответствии с установленными критериями и методикой оценивания выполненных олимпиадных заданий. Рассмотрение апелляции проводится с участием самого участника олимпиады. По результатам рассмотрения апелляции о несогласии с выставленными баллами жюри соответствующего этапа олимпиады принимает решение об отклонении апелляции и сохранении выставленных баллов или об удовлетворении апелляции и корректировке баллов. </a:t>
            </a:r>
            <a:br>
              <a:rPr lang="ru-RU" sz="1050" dirty="0" smtClean="0">
                <a:latin typeface="+mn-lt"/>
                <a:ea typeface="Cambria Math" pitchFamily="18" charset="0"/>
                <a:cs typeface="Times New Roman" pitchFamily="18" charset="0"/>
              </a:rPr>
            </a:br>
            <a:r>
              <a:rPr lang="ru-RU" sz="1050" dirty="0" smtClean="0">
                <a:latin typeface="+mn-lt"/>
                <a:ea typeface="Cambria Math" pitchFamily="18" charset="0"/>
                <a:cs typeface="Times New Roman" pitchFamily="18" charset="0"/>
              </a:rPr>
              <a:t>	Участник олимпиады может закончить выполнение заданий раньше отведённого времени, сдать олимпиадные материалы и покинуть аудиторию. В этом случае он не  имеет права вернуться и продолжить выполнение заданий. </a:t>
            </a:r>
            <a:br>
              <a:rPr lang="ru-RU" sz="1050" dirty="0" smtClean="0">
                <a:latin typeface="+mn-lt"/>
                <a:ea typeface="Cambria Math" pitchFamily="18" charset="0"/>
                <a:cs typeface="Times New Roman" pitchFamily="18" charset="0"/>
              </a:rPr>
            </a:br>
            <a:r>
              <a:rPr lang="ru-RU" sz="1050" dirty="0" smtClean="0">
                <a:latin typeface="+mn-lt"/>
                <a:ea typeface="Cambria Math" pitchFamily="18" charset="0"/>
                <a:cs typeface="Times New Roman" pitchFamily="18" charset="0"/>
              </a:rPr>
              <a:t>Участник олимпиады не имеет права продолжить выполнение заданий дольше отведённого времени.</a:t>
            </a:r>
            <a:br>
              <a:rPr lang="ru-RU" sz="1050" dirty="0" smtClean="0">
                <a:latin typeface="+mn-lt"/>
                <a:ea typeface="Cambria Math" pitchFamily="18" charset="0"/>
                <a:cs typeface="Times New Roman" pitchFamily="18" charset="0"/>
              </a:rPr>
            </a:br>
            <a:r>
              <a:rPr lang="ru-RU" sz="1050" dirty="0" smtClean="0">
                <a:latin typeface="+mn-lt"/>
                <a:ea typeface="Cambria Math" pitchFamily="18" charset="0"/>
                <a:cs typeface="Times New Roman" pitchFamily="18" charset="0"/>
              </a:rPr>
              <a:t>	Ознакомиться с результатами олимпиадных работ участник может на сайте или на информационном стенде в образовательной организации.</a:t>
            </a:r>
            <a:br>
              <a:rPr lang="ru-RU" sz="1050" dirty="0" smtClean="0">
                <a:latin typeface="+mn-lt"/>
                <a:ea typeface="Cambria Math" pitchFamily="18" charset="0"/>
                <a:cs typeface="Times New Roman" pitchFamily="18" charset="0"/>
              </a:rPr>
            </a:br>
            <a:r>
              <a:rPr lang="ru-RU" sz="1050" dirty="0" smtClean="0">
                <a:latin typeface="+mn-lt"/>
                <a:ea typeface="Cambria Math" pitchFamily="18" charset="0"/>
                <a:cs typeface="Times New Roman" pitchFamily="18" charset="0"/>
              </a:rPr>
              <a:t> </a:t>
            </a:r>
            <a:endParaRPr lang="ru-RU" sz="1050" dirty="0">
              <a:latin typeface="+mn-lt"/>
              <a:ea typeface="Cambria Math" pitchFamily="18" charset="0"/>
              <a:cs typeface="Times New Roman" pitchFamily="18" charset="0"/>
            </a:endParaRPr>
          </a:p>
        </p:txBody>
      </p:sp>
      <p:pic>
        <p:nvPicPr>
          <p:cNvPr id="1028" name="Picture 4" descr="C:\Users\Admin\Desktop\образцы\pamiatkakaknapisatitogovoiesochinieniiepolitieraturie_10.jpeg"/>
          <p:cNvPicPr>
            <a:picLocks noChangeAspect="1" noChangeArrowheads="1"/>
          </p:cNvPicPr>
          <p:nvPr/>
        </p:nvPicPr>
        <p:blipFill>
          <a:blip r:embed="rId2" cstate="print"/>
          <a:srcRect/>
          <a:stretch>
            <a:fillRect/>
          </a:stretch>
        </p:blipFill>
        <p:spPr bwMode="auto">
          <a:xfrm>
            <a:off x="2204864" y="6948264"/>
            <a:ext cx="2660914" cy="1995686"/>
          </a:xfrm>
          <a:prstGeom prst="rect">
            <a:avLst/>
          </a:prstGeom>
          <a:noFill/>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243</TotalTime>
  <Words>2</Words>
  <Application>Microsoft Office PowerPoint</Application>
  <PresentationFormat>Экран (4:3)</PresentationFormat>
  <Paragraphs>11</Paragraphs>
  <Slides>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vt:i4>
      </vt:variant>
    </vt:vector>
  </HeadingPairs>
  <TitlesOfParts>
    <vt:vector size="3" baseType="lpstr">
      <vt:lpstr>Тема Office</vt:lpstr>
      <vt:lpstr>Памятка участнику  всероссийской  олимпиады школьников</vt:lpstr>
      <vt:lpstr> Во время проведения олимпиады участники олимпиады:  - должны соблюдать настоящий Порядок и требования к проведению соответствующего этапа олимпиады по каждому общеобразовательному предмету, утвержденные организатором школьного, муниципального этапов олимпиады, центральными предметно-методическими комиссиями по общеобразовательным предметам, по которым проводится олимпиада (далее - центральные предметно-методические комиссии олимпиады);   - должны следовать указаниям представителей организатора олимпиады;  - не вправе общаться друг с другом, свободно перемещаться по аудитории;  -  вправе иметь справочные материалы, средства связи и электронно-вычислительную технику, разрешённые к использованию во время проведения олимпиады, перечень которых определяется в требованиях к организации и проведению соответствующих этапов олимпиады по каждому общеобразовательному предмету.  Участники олимпиады рассаживаются в аудитории по одному за партой, указанной организатором, в шахматном порядке. Во время проведения олимпиады участник может выйти из аудитории  только в сопровождении дежурного на несколько минут по уважительной причине (в места общего пользования или медицинскую комнату.   Находясь в аудитории, участник должен выполнять все требования организатора. Если возник вопрос, участник должен поднять руку и ждать когда подойдёт организатор.  Участник может пользоваться олимпиадными заданиями как рабочим материалом.  Для ответов раздаются отдельные листы и  черновики,  если предусмотрен бланк ответов – ответы пишутся непосредственно в бланке. Черновики не проверяются и не оцениваются.  В случае нарушения участником олимпиады настоящего Порядка и (или) утверждённых требований к организации и проведению соответствующего этапа олимпиады по каждому общеобразовательному предмету, представитель организатора олимпиады вправе удалить данного участника олимпиады из аудитории, составив акт об удалении участника олимпиады. Участники олимпиады, которые были удалены, лишаются права дальнейшего участия в олимпиаде по данному общеобразовательному предмету в текущем году.  В целях обеспечения права на объективное оценивание работы участники олимпиады вправе подать в письменной форме апелляцию о несогласии с выставленными баллами в жюри соответствующего этапа олимпиады. Участник олимпиады перед подачей апелляции вправе убедиться в том, что его работа проверена и оценена в соответствии с установленными критериями и методикой оценивания выполненных олимпиадных заданий. Рассмотрение апелляции проводится с участием самого участника олимпиады. По результатам рассмотрения апелляции о несогласии с выставленными баллами жюри соответствующего этапа олимпиады принимает решение об отклонении апелляции и сохранении выставленных баллов или об удовлетворении апелляции и корректировке баллов.   Участник олимпиады может закончить выполнение заданий раньше отведённого времени, сдать олимпиадные материалы и покинуть аудиторию. В этом случае он не  имеет права вернуться и продолжить выполнение заданий.  Участник олимпиады не имеет права продолжить выполнение заданий дольше отведённого времени.  Ознакомиться с результатами олимпиадных работ участник может на сайте или на информационном стенде в образовательной организации.  </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Памятка участнику  всероссийской  олимпиады школьников</dc:title>
  <dc:creator>Admin</dc:creator>
  <cp:lastModifiedBy>Admin</cp:lastModifiedBy>
  <cp:revision>28</cp:revision>
  <dcterms:created xsi:type="dcterms:W3CDTF">2019-05-29T09:00:09Z</dcterms:created>
  <dcterms:modified xsi:type="dcterms:W3CDTF">2019-06-05T09:06:49Z</dcterms:modified>
</cp:coreProperties>
</file>